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295cc35a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295cc35a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3195ee0a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3195ee0a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3195ee0a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3195ee0a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339fe6e4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339fe6e4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3a0110c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3a0110c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339fe6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339fe6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339fe6e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339fe6e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339fe6e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c339fe6e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2f6a8e47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2f6a8e4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2f6a8e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2f6a8e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2f6a8e4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c2f6a8e4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295cc35a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295cc35a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295cc35a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295cc35a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295cc35a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295cc35a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2dfb437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2dfb437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3195ee0a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3195ee0a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3195ee0a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3195ee0a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3195ee0a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3195ee0a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3195ee0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3195ee0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5" name="Shape 55"/>
        <p:cNvGrpSpPr/>
        <p:nvPr/>
      </p:nvGrpSpPr>
      <p:grpSpPr>
        <a:xfrm>
          <a:off x="0" y="0"/>
          <a:ext cx="0" cy="0"/>
          <a:chOff x="0" y="0"/>
          <a:chExt cx="0" cy="0"/>
        </a:xfrm>
      </p:grpSpPr>
      <p:sp>
        <p:nvSpPr>
          <p:cNvPr id="56" name="Google Shape;56;p14"/>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rgbClr val="274857"/>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 name="Google Shape;57;p14"/>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0" name="Shape 60"/>
        <p:cNvGrpSpPr/>
        <p:nvPr/>
      </p:nvGrpSpPr>
      <p:grpSpPr>
        <a:xfrm>
          <a:off x="0" y="0"/>
          <a:ext cx="0" cy="0"/>
          <a:chOff x="0" y="0"/>
          <a:chExt cx="0" cy="0"/>
        </a:xfrm>
      </p:grpSpPr>
      <p:sp>
        <p:nvSpPr>
          <p:cNvPr id="61" name="Google Shape;61;p15"/>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3" name="Google Shape;63;p1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4" name="Google Shape;64;p1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16"/>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0" name="Google Shape;70;p16"/>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440"/>
              </a:spcBef>
              <a:spcAft>
                <a:spcPts val="0"/>
              </a:spcAft>
              <a:buClr>
                <a:srgbClr val="888888"/>
              </a:buClr>
              <a:buSzPts val="2200"/>
              <a:buNone/>
              <a:defRPr>
                <a:solidFill>
                  <a:srgbClr val="888888"/>
                </a:solidFill>
              </a:defRPr>
            </a:lvl1pPr>
            <a:lvl2pPr lvl="1" rtl="0" algn="ctr">
              <a:spcBef>
                <a:spcPts val="400"/>
              </a:spcBef>
              <a:spcAft>
                <a:spcPts val="0"/>
              </a:spcAft>
              <a:buClr>
                <a:srgbClr val="888888"/>
              </a:buClr>
              <a:buSzPts val="2000"/>
              <a:buNone/>
              <a:defRPr>
                <a:solidFill>
                  <a:srgbClr val="888888"/>
                </a:solidFill>
              </a:defRPr>
            </a:lvl2pPr>
            <a:lvl3pPr lvl="2" rtl="0" algn="ctr">
              <a:spcBef>
                <a:spcPts val="400"/>
              </a:spcBef>
              <a:spcAft>
                <a:spcPts val="0"/>
              </a:spcAft>
              <a:buClr>
                <a:srgbClr val="888888"/>
              </a:buClr>
              <a:buSzPts val="2000"/>
              <a:buNone/>
              <a:defRPr>
                <a:solidFill>
                  <a:srgbClr val="888888"/>
                </a:solidFill>
              </a:defRPr>
            </a:lvl3pPr>
            <a:lvl4pPr lvl="3" rtl="0" algn="ctr">
              <a:spcBef>
                <a:spcPts val="360"/>
              </a:spcBef>
              <a:spcAft>
                <a:spcPts val="0"/>
              </a:spcAft>
              <a:buClr>
                <a:srgbClr val="888888"/>
              </a:buClr>
              <a:buSzPts val="1800"/>
              <a:buNone/>
              <a:defRPr>
                <a:solidFill>
                  <a:srgbClr val="888888"/>
                </a:solidFill>
              </a:defRPr>
            </a:lvl4pPr>
            <a:lvl5pPr lvl="4" rtl="0" algn="ctr">
              <a:spcBef>
                <a:spcPts val="360"/>
              </a:spcBef>
              <a:spcAft>
                <a:spcPts val="0"/>
              </a:spcAft>
              <a:buClr>
                <a:srgbClr val="888888"/>
              </a:buClr>
              <a:buSzPts val="18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74" name="Google Shape;74;p1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80" name="Google Shape;80;p1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3" name="Shape 83"/>
        <p:cNvGrpSpPr/>
        <p:nvPr/>
      </p:nvGrpSpPr>
      <p:grpSpPr>
        <a:xfrm>
          <a:off x="0" y="0"/>
          <a:ext cx="0" cy="0"/>
          <a:chOff x="0" y="0"/>
          <a:chExt cx="0" cy="0"/>
        </a:xfrm>
      </p:grpSpPr>
      <p:sp>
        <p:nvSpPr>
          <p:cNvPr id="84" name="Google Shape;84;p19"/>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5" name="Google Shape;85;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8" name="Google Shape;88;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9" name="Google Shape;89;p1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1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 name="Google Shape;94;p2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7" name="Shape 97"/>
        <p:cNvGrpSpPr/>
        <p:nvPr/>
      </p:nvGrpSpPr>
      <p:grpSpPr>
        <a:xfrm>
          <a:off x="0" y="0"/>
          <a:ext cx="0" cy="0"/>
          <a:chOff x="0" y="0"/>
          <a:chExt cx="0" cy="0"/>
        </a:xfrm>
      </p:grpSpPr>
      <p:sp>
        <p:nvSpPr>
          <p:cNvPr id="98" name="Google Shape;98;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 name="Google Shape;99;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0" name="Google Shape;100;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1" name="Google Shape;101;p2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4" name="Shape 104"/>
        <p:cNvGrpSpPr/>
        <p:nvPr/>
      </p:nvGrpSpPr>
      <p:grpSpPr>
        <a:xfrm>
          <a:off x="0" y="0"/>
          <a:ext cx="0" cy="0"/>
          <a:chOff x="0" y="0"/>
          <a:chExt cx="0" cy="0"/>
        </a:xfrm>
      </p:grpSpPr>
      <p:sp>
        <p:nvSpPr>
          <p:cNvPr id="105" name="Google Shape;105;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8" name="Google Shape;108;p2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2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2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 name="Google Shape;113;p23"/>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4" name="Google Shape;114;p2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2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2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7" name="Shape 117"/>
        <p:cNvGrpSpPr/>
        <p:nvPr/>
      </p:nvGrpSpPr>
      <p:grpSpPr>
        <a:xfrm>
          <a:off x="0" y="0"/>
          <a:ext cx="0" cy="0"/>
          <a:chOff x="0" y="0"/>
          <a:chExt cx="0" cy="0"/>
        </a:xfrm>
      </p:grpSpPr>
      <p:sp>
        <p:nvSpPr>
          <p:cNvPr id="118" name="Google Shape;118;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0" name="Google Shape;120;p2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Google Shape;121;p2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2" name="Google Shape;122;p2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287D7D"/>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9pPr>
          </a:lstStyle>
          <a:p/>
        </p:txBody>
      </p:sp>
      <p:sp>
        <p:nvSpPr>
          <p:cNvPr id="52" name="Google Shape;52;p13"/>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53" name="Google Shape;53;p13"/>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54" name="Google Shape;54;p1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14.jp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9.jpg"/><Relationship Id="rId7" Type="http://schemas.openxmlformats.org/officeDocument/2006/relationships/image" Target="../media/image16.png"/><Relationship Id="rId8"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14.jp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31.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4.jpg"/><Relationship Id="rId8"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Image Retrieval</a:t>
            </a:r>
            <a:endParaRPr/>
          </a:p>
        </p:txBody>
      </p:sp>
      <p:sp>
        <p:nvSpPr>
          <p:cNvPr id="128" name="Google Shape;128;p25"/>
          <p:cNvSpPr txBox="1"/>
          <p:nvPr>
            <p:ph idx="1" type="subTitle"/>
          </p:nvPr>
        </p:nvSpPr>
        <p:spPr>
          <a:xfrm>
            <a:off x="1371600" y="2417100"/>
            <a:ext cx="6400800" cy="15978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b="1" lang="es">
                <a:solidFill>
                  <a:schemeClr val="accent1"/>
                </a:solidFill>
              </a:rPr>
              <a:t>Module: </a:t>
            </a:r>
            <a:r>
              <a:rPr lang="es">
                <a:solidFill>
                  <a:schemeClr val="accent1"/>
                </a:solidFill>
              </a:rPr>
              <a:t>C5</a:t>
            </a:r>
            <a:endParaRPr>
              <a:solidFill>
                <a:schemeClr val="accent1"/>
              </a:solidFill>
            </a:endParaRPr>
          </a:p>
          <a:p>
            <a:pPr indent="0" lvl="0" marL="0" rtl="0" algn="l">
              <a:spcBef>
                <a:spcPts val="440"/>
              </a:spcBef>
              <a:spcAft>
                <a:spcPts val="0"/>
              </a:spcAft>
              <a:buNone/>
            </a:pPr>
            <a:r>
              <a:rPr b="1" lang="es">
                <a:solidFill>
                  <a:schemeClr val="accent1"/>
                </a:solidFill>
              </a:rPr>
              <a:t>Group:</a:t>
            </a:r>
            <a:r>
              <a:rPr lang="es">
                <a:solidFill>
                  <a:schemeClr val="accent1"/>
                </a:solidFill>
              </a:rPr>
              <a:t> 7</a:t>
            </a:r>
            <a:endParaRPr>
              <a:solidFill>
                <a:schemeClr val="accent1"/>
              </a:solidFill>
            </a:endParaRPr>
          </a:p>
          <a:p>
            <a:pPr indent="0" lvl="0" marL="0" rtl="0" algn="l">
              <a:spcBef>
                <a:spcPts val="440"/>
              </a:spcBef>
              <a:spcAft>
                <a:spcPts val="0"/>
              </a:spcAft>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spcBef>
                <a:spcPts val="440"/>
              </a:spcBef>
              <a:spcAft>
                <a:spcPts val="0"/>
              </a:spcAft>
              <a:buNone/>
            </a:pPr>
            <a:r>
              <a:rPr lang="es">
                <a:solidFill>
                  <a:schemeClr val="accent1"/>
                </a:solidFill>
              </a:rPr>
              <a:t>			Iñaki Lacunza</a:t>
            </a:r>
            <a:endParaRPr>
              <a:solidFill>
                <a:schemeClr val="accent1"/>
              </a:solidFill>
            </a:endParaRPr>
          </a:p>
          <a:p>
            <a:pPr indent="0" lvl="0" marL="0" rtl="0" algn="l">
              <a:spcBef>
                <a:spcPts val="440"/>
              </a:spcBef>
              <a:spcAft>
                <a:spcPts val="0"/>
              </a:spcAft>
              <a:buNone/>
            </a:pPr>
            <a:r>
              <a:rPr lang="es">
                <a:solidFill>
                  <a:schemeClr val="accent1"/>
                </a:solidFill>
              </a:rPr>
              <a:t>			Marco Cordón</a:t>
            </a:r>
            <a:endParaRPr>
              <a:solidFill>
                <a:schemeClr val="accent1"/>
              </a:solidFill>
            </a:endParaRPr>
          </a:p>
          <a:p>
            <a:pPr indent="0" lvl="0" marL="0" rtl="0" algn="l">
              <a:spcBef>
                <a:spcPts val="440"/>
              </a:spcBef>
              <a:spcAft>
                <a:spcPts val="0"/>
              </a:spcAft>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129" name="Google Shape;129;p25"/>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130" name="Google Shape;130;p25"/>
          <p:cNvSpPr txBox="1"/>
          <p:nvPr>
            <p:ph idx="12" type="sldNum"/>
          </p:nvPr>
        </p:nvSpPr>
        <p:spPr>
          <a:xfrm>
            <a:off x="8305800" y="4786313"/>
            <a:ext cx="7365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(c): Train the model on metric learning (Triplet network)</a:t>
            </a:r>
            <a:endParaRPr sz="2200"/>
          </a:p>
        </p:txBody>
      </p:sp>
      <p:sp>
        <p:nvSpPr>
          <p:cNvPr id="299" name="Google Shape;299;p34"/>
          <p:cNvSpPr txBox="1"/>
          <p:nvPr/>
        </p:nvSpPr>
        <p:spPr>
          <a:xfrm>
            <a:off x="481050" y="703075"/>
            <a:ext cx="7955700" cy="4116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This task is very similar to the previous one, with the only difference that now we are going to use a triplet network instead a siamese one. The </a:t>
            </a:r>
            <a:r>
              <a:rPr lang="es" sz="1200">
                <a:solidFill>
                  <a:schemeClr val="dk1"/>
                </a:solidFill>
              </a:rPr>
              <a:t>pipeline</a:t>
            </a:r>
            <a:r>
              <a:rPr lang="es" sz="1200">
                <a:solidFill>
                  <a:schemeClr val="dk1"/>
                </a:solidFill>
              </a:rPr>
              <a:t> is the same but now we are use the </a:t>
            </a:r>
            <a:r>
              <a:rPr b="1" lang="es" sz="1200">
                <a:solidFill>
                  <a:schemeClr val="dk1"/>
                </a:solidFill>
              </a:rPr>
              <a:t>triplet margin loss</a:t>
            </a:r>
            <a:r>
              <a:rPr lang="es" sz="1200">
                <a:solidFill>
                  <a:schemeClr val="dk1"/>
                </a:solidFill>
              </a:rPr>
              <a:t> with a </a:t>
            </a:r>
            <a:r>
              <a:rPr b="1" lang="es" sz="1200">
                <a:solidFill>
                  <a:schemeClr val="dk1"/>
                </a:solidFill>
              </a:rPr>
              <a:t>margin of 0.1 </a:t>
            </a:r>
            <a:r>
              <a:rPr lang="es" sz="1200">
                <a:solidFill>
                  <a:schemeClr val="dk1"/>
                </a:solidFill>
              </a:rPr>
              <a:t>as a loss function. The network has been trained on 50 epochs.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s" sz="1200">
                <a:solidFill>
                  <a:schemeClr val="dk1"/>
                </a:solidFill>
              </a:rPr>
              <a:t>The hyperparameter employed are the same as in task b with siamese network:</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3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KNN neighbors: </a:t>
            </a:r>
            <a:r>
              <a:rPr lang="es" sz="1200">
                <a:solidFill>
                  <a:srgbClr val="0000FF"/>
                </a:solidFill>
              </a:rPr>
              <a:t>45</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euclidean metric: </a:t>
            </a:r>
            <a:r>
              <a:rPr lang="es" sz="1200">
                <a:solidFill>
                  <a:srgbClr val="0000FF"/>
                </a:solidFill>
              </a:rPr>
              <a:t>euclidean</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batch size: </a:t>
            </a:r>
            <a:r>
              <a:rPr lang="es" sz="1200">
                <a:solidFill>
                  <a:srgbClr val="0000FF"/>
                </a:solidFill>
              </a:rPr>
              <a:t>128</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embed size: </a:t>
            </a:r>
            <a:r>
              <a:rPr lang="es" sz="1200">
                <a:solidFill>
                  <a:srgbClr val="0000FF"/>
                </a:solidFill>
              </a:rPr>
              <a:t>2096</a:t>
            </a:r>
            <a:endParaRPr sz="1200">
              <a:solidFill>
                <a:srgbClr val="0000FF"/>
              </a:solidFill>
            </a:endParaRPr>
          </a:p>
          <a:p>
            <a:pPr indent="0" lvl="0" marL="0" rtl="0" algn="just">
              <a:spcBef>
                <a:spcPts val="0"/>
              </a:spcBef>
              <a:spcAft>
                <a:spcPts val="0"/>
              </a:spcAft>
              <a:buClr>
                <a:schemeClr val="dk1"/>
              </a:buClr>
              <a:buSzPts val="1100"/>
              <a:buFont typeface="Arial"/>
              <a:buNone/>
            </a:pPr>
            <a:r>
              <a:t/>
            </a:r>
            <a:endParaRPr sz="500">
              <a:solidFill>
                <a:schemeClr val="dk1"/>
              </a:solidFill>
            </a:endParaRPr>
          </a:p>
          <a:p>
            <a:pPr indent="0" lvl="0" marL="0" rtl="0" algn="just">
              <a:spcBef>
                <a:spcPts val="0"/>
              </a:spcBef>
              <a:spcAft>
                <a:spcPts val="0"/>
              </a:spcAft>
              <a:buClr>
                <a:schemeClr val="dk1"/>
              </a:buClr>
              <a:buSzPts val="1100"/>
              <a:buFont typeface="Arial"/>
              <a:buNone/>
            </a:pPr>
            <a:r>
              <a:rPr lang="es" sz="1200">
                <a:solidFill>
                  <a:schemeClr val="dk1"/>
                </a:solidFill>
              </a:rPr>
              <a:t>The results obtained with this third implementation are:</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400">
              <a:solidFill>
                <a:schemeClr val="dk1"/>
              </a:solidFill>
            </a:endParaRPr>
          </a:p>
          <a:p>
            <a:pPr indent="0" lvl="0" marL="0" rtl="0" algn="just">
              <a:spcBef>
                <a:spcPts val="0"/>
              </a:spcBef>
              <a:spcAft>
                <a:spcPts val="0"/>
              </a:spcAft>
              <a:buClr>
                <a:schemeClr val="dk1"/>
              </a:buClr>
              <a:buSzPts val="1100"/>
              <a:buFont typeface="Arial"/>
              <a:buNone/>
            </a:pPr>
            <a:r>
              <a:rPr b="1" lang="es" sz="1200">
                <a:solidFill>
                  <a:schemeClr val="dk1"/>
                </a:solidFill>
              </a:rPr>
              <a:t>Mean average precision:</a:t>
            </a:r>
            <a:r>
              <a:rPr lang="es" sz="1200">
                <a:solidFill>
                  <a:schemeClr val="dk1"/>
                </a:solidFill>
              </a:rPr>
              <a:t> 0.9544750741731427</a:t>
            </a:r>
            <a:endParaRPr sz="1200">
              <a:solidFill>
                <a:schemeClr val="dk1"/>
              </a:solidFill>
            </a:endParaRPr>
          </a:p>
          <a:p>
            <a:pPr indent="0" lvl="0" marL="0" rtl="0" algn="just">
              <a:spcBef>
                <a:spcPts val="0"/>
              </a:spcBef>
              <a:spcAft>
                <a:spcPts val="0"/>
              </a:spcAft>
              <a:buClr>
                <a:schemeClr val="dk1"/>
              </a:buClr>
              <a:buSzPts val="1100"/>
              <a:buFont typeface="Arial"/>
              <a:buNone/>
            </a:pPr>
            <a:r>
              <a:rPr b="1" lang="es" sz="1200">
                <a:solidFill>
                  <a:schemeClr val="dk1"/>
                </a:solidFill>
              </a:rPr>
              <a:t>Precision@1:</a:t>
            </a:r>
            <a:r>
              <a:rPr lang="es" sz="1200">
                <a:solidFill>
                  <a:schemeClr val="dk1"/>
                </a:solidFill>
              </a:rPr>
              <a:t>0.9467162329615861</a:t>
            </a:r>
            <a:endParaRPr sz="1200">
              <a:solidFill>
                <a:schemeClr val="dk1"/>
              </a:solidFill>
            </a:endParaRPr>
          </a:p>
          <a:p>
            <a:pPr indent="0" lvl="0" marL="0" rtl="0" algn="just">
              <a:spcBef>
                <a:spcPts val="0"/>
              </a:spcBef>
              <a:spcAft>
                <a:spcPts val="0"/>
              </a:spcAft>
              <a:buNone/>
            </a:pPr>
            <a:r>
              <a:rPr b="1" lang="es" sz="1200">
                <a:solidFill>
                  <a:schemeClr val="dk1"/>
                </a:solidFill>
              </a:rPr>
              <a:t>Precision@5</a:t>
            </a:r>
            <a:r>
              <a:rPr lang="es" sz="1200">
                <a:solidFill>
                  <a:schemeClr val="dk1"/>
                </a:solidFill>
              </a:rPr>
              <a:t>: 0.9449814126394054</a:t>
            </a:r>
            <a:endParaRPr sz="1200">
              <a:solidFill>
                <a:schemeClr val="dk1"/>
              </a:solidFill>
            </a:endParaRPr>
          </a:p>
          <a:p>
            <a:pPr indent="0" lvl="0" marL="0" rtl="0" algn="just">
              <a:spcBef>
                <a:spcPts val="0"/>
              </a:spcBef>
              <a:spcAft>
                <a:spcPts val="0"/>
              </a:spcAft>
              <a:buNone/>
            </a:pPr>
            <a:r>
              <a:t/>
            </a:r>
            <a:endParaRPr sz="600">
              <a:solidFill>
                <a:schemeClr val="dk1"/>
              </a:solidFill>
            </a:endParaRPr>
          </a:p>
          <a:p>
            <a:pPr indent="0" lvl="0" marL="0" rtl="0" algn="just">
              <a:spcBef>
                <a:spcPts val="0"/>
              </a:spcBef>
              <a:spcAft>
                <a:spcPts val="0"/>
              </a:spcAft>
              <a:buNone/>
            </a:pPr>
            <a:r>
              <a:rPr lang="es" sz="1200">
                <a:solidFill>
                  <a:schemeClr val="dk1"/>
                </a:solidFill>
              </a:rPr>
              <a:t>Again we have overscored the previous retrieval system.</a:t>
            </a:r>
            <a:endParaRPr sz="1200">
              <a:solidFill>
                <a:schemeClr val="dk1"/>
              </a:solidFill>
            </a:endParaRPr>
          </a:p>
          <a:p>
            <a:pPr indent="0" lvl="0" marL="0" rtl="0" algn="just">
              <a:spcBef>
                <a:spcPts val="0"/>
              </a:spcBef>
              <a:spcAft>
                <a:spcPts val="0"/>
              </a:spcAft>
              <a:buNone/>
            </a:pPr>
            <a:r>
              <a:rPr lang="es" sz="1200">
                <a:solidFill>
                  <a:schemeClr val="dk1"/>
                </a:solidFill>
              </a:rPr>
              <a:t>We have very high values that assure us that practically</a:t>
            </a:r>
            <a:endParaRPr sz="1200">
              <a:solidFill>
                <a:schemeClr val="dk1"/>
              </a:solidFill>
            </a:endParaRPr>
          </a:p>
          <a:p>
            <a:pPr indent="0" lvl="0" marL="0" rtl="0" algn="just">
              <a:spcBef>
                <a:spcPts val="0"/>
              </a:spcBef>
              <a:spcAft>
                <a:spcPts val="0"/>
              </a:spcAft>
              <a:buNone/>
            </a:pPr>
            <a:r>
              <a:rPr lang="es" sz="1200">
                <a:solidFill>
                  <a:schemeClr val="dk1"/>
                </a:solidFill>
              </a:rPr>
              <a:t>all the retrieval images will be from the same class of the</a:t>
            </a:r>
            <a:endParaRPr sz="1200">
              <a:solidFill>
                <a:schemeClr val="dk1"/>
              </a:solidFill>
            </a:endParaRPr>
          </a:p>
          <a:p>
            <a:pPr indent="0" lvl="0" marL="0" rtl="0" algn="just">
              <a:spcBef>
                <a:spcPts val="0"/>
              </a:spcBef>
              <a:spcAft>
                <a:spcPts val="0"/>
              </a:spcAft>
              <a:buNone/>
            </a:pPr>
            <a:r>
              <a:rPr lang="es" sz="1200">
                <a:solidFill>
                  <a:schemeClr val="dk1"/>
                </a:solidFill>
              </a:rPr>
              <a:t>query image. The precision vs recall curve has the most of</a:t>
            </a:r>
            <a:endParaRPr sz="1200">
              <a:solidFill>
                <a:schemeClr val="dk1"/>
              </a:solidFill>
            </a:endParaRPr>
          </a:p>
          <a:p>
            <a:pPr indent="0" lvl="0" marL="0" rtl="0" algn="just">
              <a:spcBef>
                <a:spcPts val="0"/>
              </a:spcBef>
              <a:spcAft>
                <a:spcPts val="0"/>
              </a:spcAft>
              <a:buNone/>
            </a:pPr>
            <a:r>
              <a:rPr lang="es" sz="1200">
                <a:solidFill>
                  <a:schemeClr val="dk1"/>
                </a:solidFill>
              </a:rPr>
              <a:t>the values near to 1, and again the worst class is opencoun-</a:t>
            </a:r>
            <a:endParaRPr sz="1200">
              <a:solidFill>
                <a:schemeClr val="dk1"/>
              </a:solidFill>
            </a:endParaRPr>
          </a:p>
          <a:p>
            <a:pPr indent="0" lvl="0" marL="0" rtl="0" algn="just">
              <a:spcBef>
                <a:spcPts val="0"/>
              </a:spcBef>
              <a:spcAft>
                <a:spcPts val="0"/>
              </a:spcAft>
              <a:buNone/>
            </a:pPr>
            <a:r>
              <a:rPr lang="es" sz="1200">
                <a:solidFill>
                  <a:schemeClr val="dk1"/>
                </a:solidFill>
              </a:rPr>
              <a:t>try, but with a 0.93 that is a very very good result. So we </a:t>
            </a:r>
            <a:endParaRPr sz="1200">
              <a:solidFill>
                <a:schemeClr val="dk1"/>
              </a:solidFill>
            </a:endParaRPr>
          </a:p>
          <a:p>
            <a:pPr indent="0" lvl="0" marL="0" rtl="0" algn="just">
              <a:spcBef>
                <a:spcPts val="0"/>
              </a:spcBef>
              <a:spcAft>
                <a:spcPts val="0"/>
              </a:spcAft>
              <a:buClr>
                <a:schemeClr val="dk1"/>
              </a:buClr>
              <a:buSzPts val="1100"/>
              <a:buFont typeface="Arial"/>
              <a:buNone/>
            </a:pPr>
            <a:r>
              <a:rPr lang="es" sz="1200">
                <a:solidFill>
                  <a:schemeClr val="dk1"/>
                </a:solidFill>
              </a:rPr>
              <a:t>can confirm that this is the best retrieval system and that works nearby perfection.</a:t>
            </a:r>
            <a:endParaRPr sz="1200">
              <a:solidFill>
                <a:schemeClr val="dk1"/>
              </a:solidFill>
            </a:endParaRPr>
          </a:p>
        </p:txBody>
      </p:sp>
      <p:pic>
        <p:nvPicPr>
          <p:cNvPr id="300" name="Google Shape;300;p34"/>
          <p:cNvPicPr preferRelativeResize="0"/>
          <p:nvPr/>
        </p:nvPicPr>
        <p:blipFill>
          <a:blip r:embed="rId3">
            <a:alphaModFix/>
          </a:blip>
          <a:stretch>
            <a:fillRect/>
          </a:stretch>
        </p:blipFill>
        <p:spPr>
          <a:xfrm>
            <a:off x="4615175" y="1748450"/>
            <a:ext cx="3541374" cy="2656025"/>
          </a:xfrm>
          <a:prstGeom prst="rect">
            <a:avLst/>
          </a:prstGeom>
          <a:noFill/>
          <a:ln>
            <a:noFill/>
          </a:ln>
        </p:spPr>
      </p:pic>
      <p:sp>
        <p:nvSpPr>
          <p:cNvPr id="301" name="Google Shape;301;p34"/>
          <p:cNvSpPr txBox="1"/>
          <p:nvPr/>
        </p:nvSpPr>
        <p:spPr>
          <a:xfrm>
            <a:off x="3317475" y="3085175"/>
            <a:ext cx="1727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Run time:</a:t>
            </a:r>
            <a:r>
              <a:rPr lang="es" sz="1200">
                <a:solidFill>
                  <a:schemeClr val="dk1"/>
                </a:solidFill>
              </a:rPr>
              <a:t> 124s</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5"/>
          <p:cNvPicPr preferRelativeResize="0"/>
          <p:nvPr/>
        </p:nvPicPr>
        <p:blipFill>
          <a:blip r:embed="rId3">
            <a:alphaModFix/>
          </a:blip>
          <a:stretch>
            <a:fillRect/>
          </a:stretch>
        </p:blipFill>
        <p:spPr>
          <a:xfrm>
            <a:off x="5646550" y="3175400"/>
            <a:ext cx="1357550" cy="1357550"/>
          </a:xfrm>
          <a:prstGeom prst="rect">
            <a:avLst/>
          </a:prstGeom>
          <a:noFill/>
          <a:ln cap="flat" cmpd="sng" w="9525">
            <a:solidFill>
              <a:srgbClr val="595959"/>
            </a:solidFill>
            <a:prstDash val="solid"/>
            <a:round/>
            <a:headEnd len="sm" w="sm" type="none"/>
            <a:tailEnd len="sm" w="sm" type="none"/>
          </a:ln>
        </p:spPr>
      </p:pic>
      <p:pic>
        <p:nvPicPr>
          <p:cNvPr id="307" name="Google Shape;307;p35"/>
          <p:cNvPicPr preferRelativeResize="0"/>
          <p:nvPr/>
        </p:nvPicPr>
        <p:blipFill>
          <a:blip r:embed="rId4">
            <a:alphaModFix/>
          </a:blip>
          <a:stretch>
            <a:fillRect/>
          </a:stretch>
        </p:blipFill>
        <p:spPr>
          <a:xfrm>
            <a:off x="3836748" y="3175404"/>
            <a:ext cx="1357550" cy="1357550"/>
          </a:xfrm>
          <a:prstGeom prst="rect">
            <a:avLst/>
          </a:prstGeom>
          <a:noFill/>
          <a:ln cap="flat" cmpd="sng" w="9525">
            <a:solidFill>
              <a:srgbClr val="274857"/>
            </a:solidFill>
            <a:prstDash val="solid"/>
            <a:round/>
            <a:headEnd len="sm" w="sm" type="none"/>
            <a:tailEnd len="sm" w="sm" type="none"/>
          </a:ln>
        </p:spPr>
      </p:pic>
      <p:pic>
        <p:nvPicPr>
          <p:cNvPr id="308" name="Google Shape;308;p35"/>
          <p:cNvPicPr preferRelativeResize="0"/>
          <p:nvPr/>
        </p:nvPicPr>
        <p:blipFill>
          <a:blip r:embed="rId5">
            <a:alphaModFix/>
          </a:blip>
          <a:stretch>
            <a:fillRect/>
          </a:stretch>
        </p:blipFill>
        <p:spPr>
          <a:xfrm>
            <a:off x="217150" y="3175400"/>
            <a:ext cx="1357550" cy="1357550"/>
          </a:xfrm>
          <a:prstGeom prst="rect">
            <a:avLst/>
          </a:prstGeom>
          <a:noFill/>
          <a:ln cap="flat" cmpd="sng" w="9525">
            <a:solidFill>
              <a:schemeClr val="accent4"/>
            </a:solidFill>
            <a:prstDash val="solid"/>
            <a:round/>
            <a:headEnd len="sm" w="sm" type="none"/>
            <a:tailEnd len="sm" w="sm" type="none"/>
          </a:ln>
        </p:spPr>
      </p:pic>
      <p:pic>
        <p:nvPicPr>
          <p:cNvPr id="309" name="Google Shape;309;p35"/>
          <p:cNvPicPr preferRelativeResize="0"/>
          <p:nvPr/>
        </p:nvPicPr>
        <p:blipFill>
          <a:blip r:embed="rId6">
            <a:alphaModFix/>
          </a:blip>
          <a:stretch>
            <a:fillRect/>
          </a:stretch>
        </p:blipFill>
        <p:spPr>
          <a:xfrm>
            <a:off x="2026950" y="3175400"/>
            <a:ext cx="1357550" cy="1357550"/>
          </a:xfrm>
          <a:prstGeom prst="rect">
            <a:avLst/>
          </a:prstGeom>
          <a:noFill/>
          <a:ln cap="flat" cmpd="sng" w="9525">
            <a:solidFill>
              <a:schemeClr val="accent4"/>
            </a:solidFill>
            <a:prstDash val="solid"/>
            <a:round/>
            <a:headEnd len="sm" w="sm" type="none"/>
            <a:tailEnd len="sm" w="sm" type="none"/>
          </a:ln>
        </p:spPr>
      </p:pic>
      <p:pic>
        <p:nvPicPr>
          <p:cNvPr id="310" name="Google Shape;310;p35"/>
          <p:cNvPicPr preferRelativeResize="0"/>
          <p:nvPr/>
        </p:nvPicPr>
        <p:blipFill>
          <a:blip r:embed="rId7">
            <a:alphaModFix/>
          </a:blip>
          <a:stretch>
            <a:fillRect/>
          </a:stretch>
        </p:blipFill>
        <p:spPr>
          <a:xfrm>
            <a:off x="7456350" y="3175400"/>
            <a:ext cx="1357550" cy="1357550"/>
          </a:xfrm>
          <a:prstGeom prst="rect">
            <a:avLst/>
          </a:prstGeom>
          <a:noFill/>
          <a:ln cap="flat" cmpd="sng" w="9525">
            <a:solidFill>
              <a:schemeClr val="accent4"/>
            </a:solidFill>
            <a:prstDash val="solid"/>
            <a:round/>
            <a:headEnd len="sm" w="sm" type="none"/>
            <a:tailEnd len="sm" w="sm" type="none"/>
          </a:ln>
        </p:spPr>
      </p:pic>
      <p:sp>
        <p:nvSpPr>
          <p:cNvPr id="311" name="Google Shape;311;p35"/>
          <p:cNvSpPr txBox="1"/>
          <p:nvPr/>
        </p:nvSpPr>
        <p:spPr>
          <a:xfrm>
            <a:off x="260575" y="642175"/>
            <a:ext cx="17886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Qualitative results:</a:t>
            </a:r>
            <a:endParaRPr b="1">
              <a:solidFill>
                <a:schemeClr val="dk1"/>
              </a:solidFill>
            </a:endParaRPr>
          </a:p>
        </p:txBody>
      </p:sp>
      <p:pic>
        <p:nvPicPr>
          <p:cNvPr id="312" name="Google Shape;312;p35"/>
          <p:cNvPicPr preferRelativeResize="0"/>
          <p:nvPr/>
        </p:nvPicPr>
        <p:blipFill>
          <a:blip r:embed="rId8">
            <a:alphaModFix/>
          </a:blip>
          <a:stretch>
            <a:fillRect/>
          </a:stretch>
        </p:blipFill>
        <p:spPr>
          <a:xfrm>
            <a:off x="3823650" y="1079850"/>
            <a:ext cx="1357550" cy="1357550"/>
          </a:xfrm>
          <a:prstGeom prst="rect">
            <a:avLst/>
          </a:prstGeom>
          <a:noFill/>
          <a:ln cap="flat" cmpd="sng" w="9525">
            <a:solidFill>
              <a:schemeClr val="accent4"/>
            </a:solidFill>
            <a:prstDash val="solid"/>
            <a:round/>
            <a:headEnd len="sm" w="sm" type="none"/>
            <a:tailEnd len="sm" w="sm" type="none"/>
          </a:ln>
        </p:spPr>
      </p:pic>
      <p:sp>
        <p:nvSpPr>
          <p:cNvPr id="313" name="Google Shape;313;p35"/>
          <p:cNvSpPr txBox="1"/>
          <p:nvPr/>
        </p:nvSpPr>
        <p:spPr>
          <a:xfrm>
            <a:off x="3710625" y="703050"/>
            <a:ext cx="1595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street</a:t>
            </a:r>
            <a:endParaRPr sz="1200">
              <a:solidFill>
                <a:srgbClr val="0000FF"/>
              </a:solidFill>
            </a:endParaRPr>
          </a:p>
        </p:txBody>
      </p:sp>
      <p:sp>
        <p:nvSpPr>
          <p:cNvPr id="314" name="Google Shape;314;p35"/>
          <p:cNvSpPr txBox="1"/>
          <p:nvPr/>
        </p:nvSpPr>
        <p:spPr>
          <a:xfrm>
            <a:off x="12012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315" name="Google Shape;315;p35"/>
          <p:cNvSpPr txBox="1"/>
          <p:nvPr/>
        </p:nvSpPr>
        <p:spPr>
          <a:xfrm>
            <a:off x="83760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316" name="Google Shape;316;p35"/>
          <p:cNvSpPr txBox="1"/>
          <p:nvPr/>
        </p:nvSpPr>
        <p:spPr>
          <a:xfrm>
            <a:off x="65823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317" name="Google Shape;317;p35"/>
          <p:cNvSpPr txBox="1"/>
          <p:nvPr/>
        </p:nvSpPr>
        <p:spPr>
          <a:xfrm>
            <a:off x="47886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318" name="Google Shape;318;p35"/>
          <p:cNvSpPr txBox="1"/>
          <p:nvPr/>
        </p:nvSpPr>
        <p:spPr>
          <a:xfrm>
            <a:off x="29949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cxnSp>
        <p:nvCxnSpPr>
          <p:cNvPr id="319" name="Google Shape;319;p35"/>
          <p:cNvCxnSpPr/>
          <p:nvPr/>
        </p:nvCxnSpPr>
        <p:spPr>
          <a:xfrm flipH="1">
            <a:off x="1785325" y="2437400"/>
            <a:ext cx="2717100" cy="522900"/>
          </a:xfrm>
          <a:prstGeom prst="straightConnector1">
            <a:avLst/>
          </a:prstGeom>
          <a:noFill/>
          <a:ln cap="flat" cmpd="sng" w="9525">
            <a:solidFill>
              <a:srgbClr val="274857"/>
            </a:solidFill>
            <a:prstDash val="solid"/>
            <a:round/>
            <a:headEnd len="med" w="med" type="none"/>
            <a:tailEnd len="med" w="med" type="triangle"/>
          </a:ln>
        </p:spPr>
      </p:cxnSp>
      <p:cxnSp>
        <p:nvCxnSpPr>
          <p:cNvPr id="320" name="Google Shape;320;p35"/>
          <p:cNvCxnSpPr>
            <a:endCxn id="318" idx="0"/>
          </p:cNvCxnSpPr>
          <p:nvPr/>
        </p:nvCxnSpPr>
        <p:spPr>
          <a:xfrm flipH="1">
            <a:off x="3282375" y="2437375"/>
            <a:ext cx="1220100" cy="522900"/>
          </a:xfrm>
          <a:prstGeom prst="straightConnector1">
            <a:avLst/>
          </a:prstGeom>
          <a:noFill/>
          <a:ln cap="flat" cmpd="sng" w="9525">
            <a:solidFill>
              <a:srgbClr val="274857"/>
            </a:solidFill>
            <a:prstDash val="solid"/>
            <a:round/>
            <a:headEnd len="med" w="med" type="none"/>
            <a:tailEnd len="med" w="med" type="triangle"/>
          </a:ln>
        </p:spPr>
      </p:cxnSp>
      <p:cxnSp>
        <p:nvCxnSpPr>
          <p:cNvPr id="321" name="Google Shape;321;p35"/>
          <p:cNvCxnSpPr/>
          <p:nvPr/>
        </p:nvCxnSpPr>
        <p:spPr>
          <a:xfrm>
            <a:off x="4502425" y="2437400"/>
            <a:ext cx="6000" cy="682500"/>
          </a:xfrm>
          <a:prstGeom prst="straightConnector1">
            <a:avLst/>
          </a:prstGeom>
          <a:noFill/>
          <a:ln cap="flat" cmpd="sng" w="9525">
            <a:solidFill>
              <a:srgbClr val="274857"/>
            </a:solidFill>
            <a:prstDash val="solid"/>
            <a:round/>
            <a:headEnd len="med" w="med" type="none"/>
            <a:tailEnd len="med" w="med" type="triangle"/>
          </a:ln>
        </p:spPr>
      </p:cxnSp>
      <p:cxnSp>
        <p:nvCxnSpPr>
          <p:cNvPr id="322" name="Google Shape;322;p35"/>
          <p:cNvCxnSpPr/>
          <p:nvPr/>
        </p:nvCxnSpPr>
        <p:spPr>
          <a:xfrm>
            <a:off x="4502425" y="2437400"/>
            <a:ext cx="2093400" cy="504300"/>
          </a:xfrm>
          <a:prstGeom prst="straightConnector1">
            <a:avLst/>
          </a:prstGeom>
          <a:noFill/>
          <a:ln cap="flat" cmpd="sng" w="9525">
            <a:solidFill>
              <a:srgbClr val="274857"/>
            </a:solidFill>
            <a:prstDash val="solid"/>
            <a:round/>
            <a:headEnd len="med" w="med" type="none"/>
            <a:tailEnd len="med" w="med" type="triangle"/>
          </a:ln>
        </p:spPr>
      </p:cxnSp>
      <p:cxnSp>
        <p:nvCxnSpPr>
          <p:cNvPr id="323" name="Google Shape;323;p35"/>
          <p:cNvCxnSpPr/>
          <p:nvPr/>
        </p:nvCxnSpPr>
        <p:spPr>
          <a:xfrm>
            <a:off x="4502425" y="2437400"/>
            <a:ext cx="3879000" cy="522900"/>
          </a:xfrm>
          <a:prstGeom prst="straightConnector1">
            <a:avLst/>
          </a:prstGeom>
          <a:noFill/>
          <a:ln cap="flat" cmpd="sng" w="9525">
            <a:solidFill>
              <a:srgbClr val="274857"/>
            </a:solidFill>
            <a:prstDash val="solid"/>
            <a:round/>
            <a:headEnd len="med" w="med" type="none"/>
            <a:tailEnd len="med" w="med" type="triangle"/>
          </a:ln>
        </p:spPr>
      </p:cxnSp>
      <p:sp>
        <p:nvSpPr>
          <p:cNvPr id="324" name="Google Shape;324;p35"/>
          <p:cNvSpPr txBox="1"/>
          <p:nvPr/>
        </p:nvSpPr>
        <p:spPr>
          <a:xfrm>
            <a:off x="217150" y="2060600"/>
            <a:ext cx="2262000" cy="47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Top-5 nearest neighbors and their distance:</a:t>
            </a:r>
            <a:r>
              <a:rPr lang="es" sz="1200">
                <a:solidFill>
                  <a:srgbClr val="0000FF"/>
                </a:solidFill>
              </a:rPr>
              <a:t> </a:t>
            </a:r>
            <a:endParaRPr sz="1200">
              <a:solidFill>
                <a:srgbClr val="0000FF"/>
              </a:solidFill>
            </a:endParaRPr>
          </a:p>
        </p:txBody>
      </p:sp>
      <p:sp>
        <p:nvSpPr>
          <p:cNvPr id="325" name="Google Shape;325;p35"/>
          <p:cNvSpPr txBox="1"/>
          <p:nvPr/>
        </p:nvSpPr>
        <p:spPr>
          <a:xfrm>
            <a:off x="5757975" y="801200"/>
            <a:ext cx="2618100" cy="11877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The best results are the same but the distances are much shorter between them. The </a:t>
            </a:r>
            <a:r>
              <a:rPr lang="es" sz="1100">
                <a:solidFill>
                  <a:schemeClr val="dk1"/>
                </a:solidFill>
              </a:rPr>
              <a:t>principal</a:t>
            </a:r>
            <a:r>
              <a:rPr lang="es" sz="1100">
                <a:solidFill>
                  <a:schemeClr val="dk1"/>
                </a:solidFill>
              </a:rPr>
              <a:t> difference between this and the previous method will be easily analyzed in the task d, when we plot the learning graphs.</a:t>
            </a:r>
            <a:endParaRPr sz="1100">
              <a:solidFill>
                <a:schemeClr val="dk1"/>
              </a:solidFill>
            </a:endParaRPr>
          </a:p>
        </p:txBody>
      </p:sp>
      <p:sp>
        <p:nvSpPr>
          <p:cNvPr id="326" name="Google Shape;326;p35"/>
          <p:cNvSpPr txBox="1"/>
          <p:nvPr/>
        </p:nvSpPr>
        <p:spPr>
          <a:xfrm>
            <a:off x="217175"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2</a:t>
            </a:r>
            <a:r>
              <a:rPr lang="es" sz="900">
                <a:solidFill>
                  <a:schemeClr val="dk1"/>
                </a:solidFill>
              </a:rPr>
              <a:t>.9165337139938736</a:t>
            </a:r>
            <a:endParaRPr sz="900">
              <a:solidFill>
                <a:schemeClr val="dk1"/>
              </a:solidFill>
            </a:endParaRPr>
          </a:p>
        </p:txBody>
      </p:sp>
      <p:sp>
        <p:nvSpPr>
          <p:cNvPr id="327" name="Google Shape;327;p35"/>
          <p:cNvSpPr txBox="1"/>
          <p:nvPr/>
        </p:nvSpPr>
        <p:spPr>
          <a:xfrm>
            <a:off x="1995088"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3</a:t>
            </a:r>
            <a:r>
              <a:rPr lang="es" sz="900">
                <a:solidFill>
                  <a:schemeClr val="dk1"/>
                </a:solidFill>
              </a:rPr>
              <a:t>.45678567873689</a:t>
            </a:r>
            <a:endParaRPr sz="900">
              <a:solidFill>
                <a:schemeClr val="dk1"/>
              </a:solidFill>
            </a:endParaRPr>
          </a:p>
        </p:txBody>
      </p:sp>
      <p:sp>
        <p:nvSpPr>
          <p:cNvPr id="328" name="Google Shape;328;p35"/>
          <p:cNvSpPr txBox="1"/>
          <p:nvPr/>
        </p:nvSpPr>
        <p:spPr>
          <a:xfrm>
            <a:off x="3773025"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.14678353673820378</a:t>
            </a:r>
            <a:endParaRPr sz="900">
              <a:solidFill>
                <a:schemeClr val="dk1"/>
              </a:solidFill>
            </a:endParaRPr>
          </a:p>
        </p:txBody>
      </p:sp>
      <p:sp>
        <p:nvSpPr>
          <p:cNvPr id="329" name="Google Shape;329;p35"/>
          <p:cNvSpPr txBox="1"/>
          <p:nvPr/>
        </p:nvSpPr>
        <p:spPr>
          <a:xfrm>
            <a:off x="557930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.4567890019362738</a:t>
            </a:r>
            <a:endParaRPr sz="900">
              <a:solidFill>
                <a:schemeClr val="dk1"/>
              </a:solidFill>
            </a:endParaRPr>
          </a:p>
        </p:txBody>
      </p:sp>
      <p:sp>
        <p:nvSpPr>
          <p:cNvPr id="330" name="Google Shape;330;p35"/>
          <p:cNvSpPr txBox="1"/>
          <p:nvPr/>
        </p:nvSpPr>
        <p:spPr>
          <a:xfrm>
            <a:off x="745635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.93456232232983654</a:t>
            </a:r>
            <a:endParaRPr sz="900">
              <a:solidFill>
                <a:schemeClr val="dk1"/>
              </a:solidFill>
            </a:endParaRPr>
          </a:p>
        </p:txBody>
      </p:sp>
      <p:sp>
        <p:nvSpPr>
          <p:cNvPr id="331" name="Google Shape;331;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(c): Train the model on metric learning (Triplet network)</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type="title"/>
          </p:nvPr>
        </p:nvSpPr>
        <p:spPr>
          <a:xfrm>
            <a:off x="111000" y="148825"/>
            <a:ext cx="88626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1700"/>
              <a:t>Task (d): Visualize the learned image representation of each of the previous tasks a-c</a:t>
            </a:r>
            <a:endParaRPr sz="1700"/>
          </a:p>
        </p:txBody>
      </p:sp>
      <p:sp>
        <p:nvSpPr>
          <p:cNvPr id="337" name="Google Shape;337;p36"/>
          <p:cNvSpPr txBox="1"/>
          <p:nvPr/>
        </p:nvSpPr>
        <p:spPr>
          <a:xfrm>
            <a:off x="268275" y="767825"/>
            <a:ext cx="4856700" cy="19518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After analyzing the qualitative and quantitative results in the 3 different retrieval systems that we have used, we will plot the visual representation of the metric learning. </a:t>
            </a:r>
            <a:endParaRPr sz="1200">
              <a:solidFill>
                <a:schemeClr val="dk1"/>
              </a:solidFill>
            </a:endParaRPr>
          </a:p>
          <a:p>
            <a:pPr indent="0" lvl="0" marL="0" rtl="0" algn="just">
              <a:spcBef>
                <a:spcPts val="0"/>
              </a:spcBef>
              <a:spcAft>
                <a:spcPts val="0"/>
              </a:spcAft>
              <a:buNone/>
            </a:pPr>
            <a:r>
              <a:t/>
            </a:r>
            <a:endParaRPr sz="600">
              <a:solidFill>
                <a:schemeClr val="dk1"/>
              </a:solidFill>
            </a:endParaRPr>
          </a:p>
          <a:p>
            <a:pPr indent="0" lvl="0" marL="0" rtl="0" algn="just">
              <a:spcBef>
                <a:spcPts val="0"/>
              </a:spcBef>
              <a:spcAft>
                <a:spcPts val="0"/>
              </a:spcAft>
              <a:buNone/>
            </a:pPr>
            <a:r>
              <a:rPr lang="es" sz="1200">
                <a:solidFill>
                  <a:schemeClr val="dk1"/>
                </a:solidFill>
              </a:rPr>
              <a:t>First, we show the pre-trained Resnet-18 model (task a). As we can see in the right graph the images form 8 groups, but these groups are not perfectly separated and there are some overlap </a:t>
            </a:r>
            <a:r>
              <a:rPr lang="es" sz="1200">
                <a:solidFill>
                  <a:schemeClr val="dk1"/>
                </a:solidFill>
              </a:rPr>
              <a:t>between them. Moreover we can see a big correlation between the quantitative results, especially the open country images that like we have said are easily confused with other classes.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338" name="Google Shape;338;p36"/>
          <p:cNvPicPr preferRelativeResize="0"/>
          <p:nvPr/>
        </p:nvPicPr>
        <p:blipFill>
          <a:blip r:embed="rId3">
            <a:alphaModFix/>
          </a:blip>
          <a:stretch>
            <a:fillRect/>
          </a:stretch>
        </p:blipFill>
        <p:spPr>
          <a:xfrm>
            <a:off x="5693625" y="715725"/>
            <a:ext cx="2881877" cy="2161400"/>
          </a:xfrm>
          <a:prstGeom prst="rect">
            <a:avLst/>
          </a:prstGeom>
          <a:noFill/>
          <a:ln>
            <a:noFill/>
          </a:ln>
        </p:spPr>
      </p:pic>
      <p:sp>
        <p:nvSpPr>
          <p:cNvPr id="339" name="Google Shape;339;p36"/>
          <p:cNvSpPr txBox="1"/>
          <p:nvPr/>
        </p:nvSpPr>
        <p:spPr>
          <a:xfrm>
            <a:off x="5816425" y="77000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a</a:t>
            </a:r>
            <a:endParaRPr sz="1200">
              <a:solidFill>
                <a:srgbClr val="0000FF"/>
              </a:solidFill>
            </a:endParaRPr>
          </a:p>
        </p:txBody>
      </p:sp>
      <p:pic>
        <p:nvPicPr>
          <p:cNvPr id="340" name="Google Shape;340;p36"/>
          <p:cNvPicPr preferRelativeResize="0"/>
          <p:nvPr/>
        </p:nvPicPr>
        <p:blipFill>
          <a:blip r:embed="rId4">
            <a:alphaModFix/>
          </a:blip>
          <a:stretch>
            <a:fillRect/>
          </a:stretch>
        </p:blipFill>
        <p:spPr>
          <a:xfrm>
            <a:off x="5763500" y="2877136"/>
            <a:ext cx="2742125" cy="2056615"/>
          </a:xfrm>
          <a:prstGeom prst="rect">
            <a:avLst/>
          </a:prstGeom>
          <a:noFill/>
          <a:ln>
            <a:noFill/>
          </a:ln>
        </p:spPr>
      </p:pic>
      <p:sp>
        <p:nvSpPr>
          <p:cNvPr id="341" name="Google Shape;341;p36"/>
          <p:cNvSpPr txBox="1"/>
          <p:nvPr/>
        </p:nvSpPr>
        <p:spPr>
          <a:xfrm>
            <a:off x="7758050" y="306860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b</a:t>
            </a:r>
            <a:endParaRPr sz="1200">
              <a:solidFill>
                <a:srgbClr val="0000FF"/>
              </a:solidFill>
            </a:endParaRPr>
          </a:p>
        </p:txBody>
      </p:sp>
      <p:sp>
        <p:nvSpPr>
          <p:cNvPr id="342" name="Google Shape;342;p36"/>
          <p:cNvSpPr txBox="1"/>
          <p:nvPr/>
        </p:nvSpPr>
        <p:spPr>
          <a:xfrm>
            <a:off x="282075" y="3200825"/>
            <a:ext cx="4829100" cy="13230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In the results of the second task using the siamese network, we can see how the results improve. Now the classes are more separated so the correct retrieval of images is easier now. Moreover the </a:t>
            </a:r>
            <a:r>
              <a:rPr lang="es" sz="1200">
                <a:solidFill>
                  <a:schemeClr val="dk1"/>
                </a:solidFill>
              </a:rPr>
              <a:t>distance</a:t>
            </a:r>
            <a:r>
              <a:rPr lang="es" sz="1200">
                <a:solidFill>
                  <a:schemeClr val="dk1"/>
                </a:solidFill>
              </a:rPr>
              <a:t> between same class images are shorter. There still are some errors between </a:t>
            </a:r>
            <a:r>
              <a:rPr lang="es" sz="1200">
                <a:solidFill>
                  <a:schemeClr val="dk1"/>
                </a:solidFill>
              </a:rPr>
              <a:t>classes but we can see how the use of the siamese network gives better results.</a:t>
            </a:r>
            <a:endParaRPr sz="1200">
              <a:solidFill>
                <a:schemeClr val="dk1"/>
              </a:solidFill>
            </a:endParaRPr>
          </a:p>
        </p:txBody>
      </p:sp>
      <p:sp>
        <p:nvSpPr>
          <p:cNvPr id="343" name="Google Shape;343;p36"/>
          <p:cNvSpPr/>
          <p:nvPr/>
        </p:nvSpPr>
        <p:spPr>
          <a:xfrm>
            <a:off x="7151650" y="860325"/>
            <a:ext cx="311400" cy="101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111000" y="148825"/>
            <a:ext cx="88626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1700"/>
              <a:t>Task (d): Visualize the learned image representation of each of the previous tasks a-c</a:t>
            </a:r>
            <a:endParaRPr sz="1700"/>
          </a:p>
        </p:txBody>
      </p:sp>
      <p:pic>
        <p:nvPicPr>
          <p:cNvPr id="349" name="Google Shape;349;p37"/>
          <p:cNvPicPr preferRelativeResize="0"/>
          <p:nvPr/>
        </p:nvPicPr>
        <p:blipFill>
          <a:blip r:embed="rId3">
            <a:alphaModFix/>
          </a:blip>
          <a:stretch>
            <a:fillRect/>
          </a:stretch>
        </p:blipFill>
        <p:spPr>
          <a:xfrm>
            <a:off x="5758425" y="463337"/>
            <a:ext cx="2810299" cy="2107724"/>
          </a:xfrm>
          <a:prstGeom prst="rect">
            <a:avLst/>
          </a:prstGeom>
          <a:noFill/>
          <a:ln>
            <a:noFill/>
          </a:ln>
        </p:spPr>
      </p:pic>
      <p:sp>
        <p:nvSpPr>
          <p:cNvPr id="350" name="Google Shape;350;p37"/>
          <p:cNvSpPr txBox="1"/>
          <p:nvPr/>
        </p:nvSpPr>
        <p:spPr>
          <a:xfrm>
            <a:off x="7891025" y="51130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c</a:t>
            </a:r>
            <a:endParaRPr sz="1200">
              <a:solidFill>
                <a:srgbClr val="0000FF"/>
              </a:solidFill>
            </a:endParaRPr>
          </a:p>
        </p:txBody>
      </p:sp>
      <p:sp>
        <p:nvSpPr>
          <p:cNvPr id="351" name="Google Shape;351;p37"/>
          <p:cNvSpPr txBox="1"/>
          <p:nvPr/>
        </p:nvSpPr>
        <p:spPr>
          <a:xfrm>
            <a:off x="231275" y="888100"/>
            <a:ext cx="5291400" cy="12582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In the last retrieval system, we have </a:t>
            </a:r>
            <a:r>
              <a:rPr lang="es" sz="1200">
                <a:solidFill>
                  <a:schemeClr val="dk1"/>
                </a:solidFill>
              </a:rPr>
              <a:t>obtained</a:t>
            </a:r>
            <a:r>
              <a:rPr lang="es" sz="1200">
                <a:solidFill>
                  <a:schemeClr val="dk1"/>
                </a:solidFill>
              </a:rPr>
              <a:t> the highest results in terms of </a:t>
            </a:r>
            <a:r>
              <a:rPr lang="es" sz="1200">
                <a:solidFill>
                  <a:schemeClr val="dk1"/>
                </a:solidFill>
              </a:rPr>
              <a:t>average</a:t>
            </a:r>
            <a:r>
              <a:rPr lang="es" sz="1200">
                <a:solidFill>
                  <a:schemeClr val="dk1"/>
                </a:solidFill>
              </a:rPr>
              <a:t> precision. Analyzing the visual metric learning results we can see how now the classes are very well separated and there are hardly any false classification errors. Moreover the groups are more rounded than the siamese ones, where they were more elongated, so the distances between same class images are again shorter.</a:t>
            </a:r>
            <a:endParaRPr sz="1200">
              <a:solidFill>
                <a:schemeClr val="dk1"/>
              </a:solidFill>
            </a:endParaRPr>
          </a:p>
        </p:txBody>
      </p:sp>
      <p:sp>
        <p:nvSpPr>
          <p:cNvPr id="352" name="Google Shape;352;p37"/>
          <p:cNvSpPr txBox="1"/>
          <p:nvPr/>
        </p:nvSpPr>
        <p:spPr>
          <a:xfrm>
            <a:off x="231275" y="2294225"/>
            <a:ext cx="2691900" cy="323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Other representation results:</a:t>
            </a:r>
            <a:endParaRPr b="1">
              <a:solidFill>
                <a:schemeClr val="dk1"/>
              </a:solidFill>
            </a:endParaRPr>
          </a:p>
        </p:txBody>
      </p:sp>
      <p:sp>
        <p:nvSpPr>
          <p:cNvPr id="353" name="Google Shape;353;p37"/>
          <p:cNvSpPr txBox="1"/>
          <p:nvPr/>
        </p:nvSpPr>
        <p:spPr>
          <a:xfrm>
            <a:off x="240525" y="2627250"/>
            <a:ext cx="8187000" cy="425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Apart from the TSNE visualization method we have implemented other ones as the </a:t>
            </a:r>
            <a:r>
              <a:rPr b="1" lang="es" sz="1200">
                <a:solidFill>
                  <a:schemeClr val="dk1"/>
                </a:solidFill>
              </a:rPr>
              <a:t>U-MAP,</a:t>
            </a:r>
            <a:r>
              <a:rPr lang="es" sz="1200">
                <a:solidFill>
                  <a:schemeClr val="dk1"/>
                </a:solidFill>
              </a:rPr>
              <a:t> with very similar results.</a:t>
            </a:r>
            <a:endParaRPr sz="1200">
              <a:solidFill>
                <a:schemeClr val="dk1"/>
              </a:solidFill>
            </a:endParaRPr>
          </a:p>
        </p:txBody>
      </p:sp>
      <p:pic>
        <p:nvPicPr>
          <p:cNvPr id="354" name="Google Shape;354;p37"/>
          <p:cNvPicPr preferRelativeResize="0"/>
          <p:nvPr/>
        </p:nvPicPr>
        <p:blipFill>
          <a:blip r:embed="rId4">
            <a:alphaModFix/>
          </a:blip>
          <a:stretch>
            <a:fillRect/>
          </a:stretch>
        </p:blipFill>
        <p:spPr>
          <a:xfrm>
            <a:off x="3501338" y="3109150"/>
            <a:ext cx="2257080" cy="1692824"/>
          </a:xfrm>
          <a:prstGeom prst="rect">
            <a:avLst/>
          </a:prstGeom>
          <a:noFill/>
          <a:ln>
            <a:noFill/>
          </a:ln>
        </p:spPr>
      </p:pic>
      <p:pic>
        <p:nvPicPr>
          <p:cNvPr id="355" name="Google Shape;355;p37"/>
          <p:cNvPicPr preferRelativeResize="0"/>
          <p:nvPr/>
        </p:nvPicPr>
        <p:blipFill>
          <a:blip r:embed="rId5">
            <a:alphaModFix/>
          </a:blip>
          <a:stretch>
            <a:fillRect/>
          </a:stretch>
        </p:blipFill>
        <p:spPr>
          <a:xfrm>
            <a:off x="6241225" y="3109150"/>
            <a:ext cx="2186299" cy="1639724"/>
          </a:xfrm>
          <a:prstGeom prst="rect">
            <a:avLst/>
          </a:prstGeom>
          <a:noFill/>
          <a:ln>
            <a:noFill/>
          </a:ln>
        </p:spPr>
      </p:pic>
      <p:pic>
        <p:nvPicPr>
          <p:cNvPr id="356" name="Google Shape;356;p37"/>
          <p:cNvPicPr preferRelativeResize="0"/>
          <p:nvPr/>
        </p:nvPicPr>
        <p:blipFill>
          <a:blip r:embed="rId6">
            <a:alphaModFix/>
          </a:blip>
          <a:stretch>
            <a:fillRect/>
          </a:stretch>
        </p:blipFill>
        <p:spPr>
          <a:xfrm>
            <a:off x="664250" y="3130438"/>
            <a:ext cx="2129525" cy="1597151"/>
          </a:xfrm>
          <a:prstGeom prst="rect">
            <a:avLst/>
          </a:prstGeom>
          <a:noFill/>
          <a:ln>
            <a:noFill/>
          </a:ln>
        </p:spPr>
      </p:pic>
      <p:sp>
        <p:nvSpPr>
          <p:cNvPr id="357" name="Google Shape;357;p37"/>
          <p:cNvSpPr txBox="1"/>
          <p:nvPr/>
        </p:nvSpPr>
        <p:spPr>
          <a:xfrm>
            <a:off x="6091500" y="310915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c</a:t>
            </a:r>
            <a:endParaRPr sz="1200">
              <a:solidFill>
                <a:srgbClr val="0000FF"/>
              </a:solidFill>
            </a:endParaRPr>
          </a:p>
        </p:txBody>
      </p:sp>
      <p:sp>
        <p:nvSpPr>
          <p:cNvPr id="358" name="Google Shape;358;p37"/>
          <p:cNvSpPr txBox="1"/>
          <p:nvPr/>
        </p:nvSpPr>
        <p:spPr>
          <a:xfrm>
            <a:off x="3163350" y="310915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b</a:t>
            </a:r>
            <a:endParaRPr sz="1200">
              <a:solidFill>
                <a:srgbClr val="0000FF"/>
              </a:solidFill>
            </a:endParaRPr>
          </a:p>
        </p:txBody>
      </p:sp>
      <p:sp>
        <p:nvSpPr>
          <p:cNvPr id="359" name="Google Shape;359;p37"/>
          <p:cNvSpPr txBox="1"/>
          <p:nvPr/>
        </p:nvSpPr>
        <p:spPr>
          <a:xfrm>
            <a:off x="614500" y="3109150"/>
            <a:ext cx="677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a</a:t>
            </a:r>
            <a:endParaRPr sz="12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idx="1" type="body"/>
          </p:nvPr>
        </p:nvSpPr>
        <p:spPr>
          <a:xfrm>
            <a:off x="330200" y="581100"/>
            <a:ext cx="8483700" cy="423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In order to perform Image Retrieval on COCO with the pre-trained Faster R-CNN, we made use of PyTorch’s implementation, that uses a ResNet 50 as the backbone to generate features. To do this we had to </a:t>
            </a:r>
            <a:r>
              <a:rPr lang="es" sz="1600"/>
              <a:t>follow a similar procedure as previous tasks and substitute the ROI heads Box predictor by our own Embedding Layer.</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rPr lang="es" sz="1600"/>
              <a:t>Note that in order to have the same output from Faster R-CNN feature extraction pipeline we had to resize all the COCO images to a common size of (224, 224).</a:t>
            </a:r>
            <a:endParaRPr sz="1600"/>
          </a:p>
          <a:p>
            <a:pPr indent="0" lvl="0" marL="0" rtl="0" algn="l">
              <a:spcBef>
                <a:spcPts val="360"/>
              </a:spcBef>
              <a:spcAft>
                <a:spcPts val="0"/>
              </a:spcAft>
              <a:buNone/>
            </a:pPr>
            <a:r>
              <a:rPr lang="es" sz="1600"/>
              <a:t>We then apply a flatten onto the features and we pass them through and activation, and project them to an EMBED of 2096.</a:t>
            </a:r>
            <a:endParaRPr sz="1600"/>
          </a:p>
        </p:txBody>
      </p:sp>
      <p:sp>
        <p:nvSpPr>
          <p:cNvPr id="365" name="Google Shape;365;p3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(e): </a:t>
            </a:r>
            <a:r>
              <a:rPr lang="es" sz="2200"/>
              <a:t>Image Retrieval on COCO with Faster R-CNN</a:t>
            </a:r>
            <a:endParaRPr sz="2200"/>
          </a:p>
        </p:txBody>
      </p:sp>
      <p:pic>
        <p:nvPicPr>
          <p:cNvPr id="366" name="Google Shape;366;p38"/>
          <p:cNvPicPr preferRelativeResize="0"/>
          <p:nvPr/>
        </p:nvPicPr>
        <p:blipFill>
          <a:blip r:embed="rId3">
            <a:alphaModFix/>
          </a:blip>
          <a:stretch>
            <a:fillRect/>
          </a:stretch>
        </p:blipFill>
        <p:spPr>
          <a:xfrm>
            <a:off x="290700" y="1625175"/>
            <a:ext cx="8562602" cy="189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idx="1" type="body"/>
          </p:nvPr>
        </p:nvSpPr>
        <p:spPr>
          <a:xfrm>
            <a:off x="330200" y="581100"/>
            <a:ext cx="8483700" cy="423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In order to apply Self-supervised </a:t>
            </a:r>
            <a:r>
              <a:rPr lang="es" sz="1600"/>
              <a:t>(Contrastive)</a:t>
            </a:r>
            <a:r>
              <a:rPr lang="es" sz="1600"/>
              <a:t> learning, we decided to build a </a:t>
            </a:r>
            <a:r>
              <a:rPr b="1" lang="es" sz="1600"/>
              <a:t>1:1 dataset</a:t>
            </a:r>
            <a:r>
              <a:rPr lang="es" sz="1600"/>
              <a:t>, that is, each anchor contains 1 positive and 1 negative sample. </a:t>
            </a:r>
            <a:endParaRPr sz="1600"/>
          </a:p>
          <a:p>
            <a:pPr indent="0" lvl="0" marL="0" rtl="0" algn="l">
              <a:spcBef>
                <a:spcPts val="1000"/>
              </a:spcBef>
              <a:spcAft>
                <a:spcPts val="0"/>
              </a:spcAft>
              <a:buNone/>
            </a:pPr>
            <a:r>
              <a:rPr lang="es" sz="1600"/>
              <a:t>Also, we applied hard-mining in an </a:t>
            </a:r>
            <a:r>
              <a:rPr b="1" lang="es" sz="1600"/>
              <a:t>offline manner</a:t>
            </a:r>
            <a:r>
              <a:rPr lang="es" sz="1600"/>
              <a:t> and stored the dataset into a `.pkl` file to make </a:t>
            </a:r>
            <a:r>
              <a:rPr lang="es" sz="1600"/>
              <a:t>efficient</a:t>
            </a:r>
            <a:r>
              <a:rPr lang="es" sz="1600"/>
              <a:t> runs to test different hyperparameters.</a:t>
            </a:r>
            <a:endParaRPr sz="1600"/>
          </a:p>
          <a:p>
            <a:pPr indent="0" lvl="0" marL="0" rtl="0" algn="l">
              <a:spcBef>
                <a:spcPts val="1000"/>
              </a:spcBef>
              <a:spcAft>
                <a:spcPts val="0"/>
              </a:spcAft>
              <a:buNone/>
            </a:pPr>
            <a:r>
              <a:rPr lang="es" sz="1600"/>
              <a:t>Our dataset contains `(</a:t>
            </a:r>
            <a:r>
              <a:rPr lang="es" sz="1600">
                <a:highlight>
                  <a:srgbClr val="D9EAD3"/>
                </a:highlight>
              </a:rPr>
              <a:t>anchor</a:t>
            </a:r>
            <a:r>
              <a:rPr lang="es" sz="1600"/>
              <a:t>,  </a:t>
            </a:r>
            <a:r>
              <a:rPr lang="es" sz="1600">
                <a:highlight>
                  <a:srgbClr val="D0E0E3"/>
                </a:highlight>
              </a:rPr>
              <a:t>positive</a:t>
            </a:r>
            <a:r>
              <a:rPr lang="es" sz="1600"/>
              <a:t>,  </a:t>
            </a:r>
            <a:r>
              <a:rPr lang="es" sz="1600">
                <a:highlight>
                  <a:srgbClr val="FCE5CD"/>
                </a:highlight>
              </a:rPr>
              <a:t>negative</a:t>
            </a:r>
            <a:r>
              <a:rPr lang="es" sz="1600"/>
              <a:t>,  anchor labels)`, we sampled as </a:t>
            </a:r>
            <a:r>
              <a:rPr lang="es" sz="1600" u="sng"/>
              <a:t>positive</a:t>
            </a:r>
            <a:r>
              <a:rPr lang="es" sz="1600"/>
              <a:t> the sample that contained the maximum common labels with anchor and as </a:t>
            </a:r>
            <a:r>
              <a:rPr lang="es" sz="1600" u="sng"/>
              <a:t>negative</a:t>
            </a:r>
            <a:r>
              <a:rPr lang="es" sz="1600"/>
              <a:t> the one that NOT contained any common label with anchor + positive labels.</a:t>
            </a:r>
            <a:endParaRPr sz="1600"/>
          </a:p>
          <a:p>
            <a:pPr indent="0" lvl="0" marL="0" rtl="0" algn="l">
              <a:spcBef>
                <a:spcPts val="1000"/>
              </a:spcBef>
              <a:spcAft>
                <a:spcPts val="0"/>
              </a:spcAft>
              <a:buNone/>
            </a:pPr>
            <a:r>
              <a:t/>
            </a:r>
            <a:endParaRPr sz="1600"/>
          </a:p>
          <a:p>
            <a:pPr indent="0" lvl="0" marL="0" rtl="0" algn="l">
              <a:spcBef>
                <a:spcPts val="360"/>
              </a:spcBef>
              <a:spcAft>
                <a:spcPts val="0"/>
              </a:spcAft>
              <a:buNone/>
            </a:pPr>
            <a:r>
              <a:t/>
            </a:r>
            <a:endParaRPr sz="1600"/>
          </a:p>
        </p:txBody>
      </p:sp>
      <p:sp>
        <p:nvSpPr>
          <p:cNvPr id="372" name="Google Shape;372;p3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(e): Image Retrieval on COCO with Faster R-CNN</a:t>
            </a:r>
            <a:endParaRPr sz="2200"/>
          </a:p>
        </p:txBody>
      </p:sp>
      <p:sp>
        <p:nvSpPr>
          <p:cNvPr id="373" name="Google Shape;373;p39"/>
          <p:cNvSpPr/>
          <p:nvPr/>
        </p:nvSpPr>
        <p:spPr>
          <a:xfrm>
            <a:off x="490825" y="2812050"/>
            <a:ext cx="8129400" cy="1912200"/>
          </a:xfrm>
          <a:prstGeom prst="rect">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39"/>
          <p:cNvSpPr txBox="1"/>
          <p:nvPr/>
        </p:nvSpPr>
        <p:spPr>
          <a:xfrm>
            <a:off x="599450" y="2863175"/>
            <a:ext cx="79452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600" u="sng">
                <a:solidFill>
                  <a:schemeClr val="dk1"/>
                </a:solidFill>
                <a:latin typeface="Consolas"/>
                <a:ea typeface="Consolas"/>
                <a:cs typeface="Consolas"/>
                <a:sym typeface="Consolas"/>
              </a:rPr>
              <a:t>Hard-mining Example</a:t>
            </a:r>
            <a:r>
              <a:rPr lang="es" sz="1600">
                <a:solidFill>
                  <a:schemeClr val="dk1"/>
                </a:solidFill>
                <a:latin typeface="Consolas"/>
                <a:ea typeface="Consolas"/>
                <a:cs typeface="Consolas"/>
                <a:sym typeface="Consolas"/>
              </a:rPr>
              <a:t>: The sampling is done </a:t>
            </a:r>
            <a:r>
              <a:rPr b="1" lang="es" sz="1600">
                <a:solidFill>
                  <a:schemeClr val="dk1"/>
                </a:solidFill>
                <a:latin typeface="Consolas"/>
                <a:ea typeface="Consolas"/>
                <a:cs typeface="Consolas"/>
                <a:sym typeface="Consolas"/>
              </a:rPr>
              <a:t>randomly</a:t>
            </a:r>
            <a:r>
              <a:rPr lang="es" sz="1600">
                <a:solidFill>
                  <a:schemeClr val="dk1"/>
                </a:solidFill>
                <a:latin typeface="Consolas"/>
                <a:ea typeface="Consolas"/>
                <a:cs typeface="Consolas"/>
                <a:sym typeface="Consolas"/>
              </a:rPr>
              <a:t> to avoid </a:t>
            </a:r>
            <a:r>
              <a:rPr lang="es" sz="1600">
                <a:solidFill>
                  <a:schemeClr val="dk1"/>
                </a:solidFill>
                <a:latin typeface="Consolas"/>
                <a:ea typeface="Consolas"/>
                <a:cs typeface="Consolas"/>
                <a:sym typeface="Consolas"/>
              </a:rPr>
              <a:t>repetitions</a:t>
            </a:r>
            <a:r>
              <a:rPr lang="es" sz="1600">
                <a:solidFill>
                  <a:schemeClr val="dk1"/>
                </a:solidFill>
                <a:latin typeface="Consolas"/>
                <a:ea typeface="Consolas"/>
                <a:cs typeface="Consolas"/>
                <a:sym typeface="Consolas"/>
              </a:rPr>
              <a:t>, furthermore the negative sample must not contain any of the labels present in the anchor nor the positive sample.</a:t>
            </a:r>
            <a:endParaRPr sz="1600">
              <a:solidFill>
                <a:schemeClr val="dk1"/>
              </a:solidFill>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s" sz="1600">
                <a:solidFill>
                  <a:schemeClr val="dk1"/>
                </a:solidFill>
                <a:latin typeface="Consolas"/>
                <a:ea typeface="Consolas"/>
                <a:cs typeface="Consolas"/>
                <a:sym typeface="Consolas"/>
              </a:rPr>
              <a:t>    Random anchor:   19694  with [</a:t>
            </a:r>
            <a:r>
              <a:rPr lang="es" sz="1600">
                <a:solidFill>
                  <a:schemeClr val="dk1"/>
                </a:solidFill>
                <a:highlight>
                  <a:srgbClr val="EAD1DC"/>
                </a:highlight>
                <a:latin typeface="Consolas"/>
                <a:ea typeface="Consolas"/>
                <a:cs typeface="Consolas"/>
                <a:sym typeface="Consolas"/>
              </a:rPr>
              <a:t>'1'</a:t>
            </a:r>
            <a:r>
              <a:rPr lang="es" sz="1600">
                <a:solidFill>
                  <a:schemeClr val="dk1"/>
                </a:solidFill>
                <a:latin typeface="Consolas"/>
                <a:ea typeface="Consolas"/>
                <a:cs typeface="Consolas"/>
                <a:sym typeface="Consolas"/>
              </a:rPr>
              <a:t>, </a:t>
            </a:r>
            <a:r>
              <a:rPr lang="es" sz="1600">
                <a:solidFill>
                  <a:schemeClr val="dk1"/>
                </a:solidFill>
                <a:highlight>
                  <a:srgbClr val="D9EAD3"/>
                </a:highlight>
                <a:latin typeface="Consolas"/>
                <a:ea typeface="Consolas"/>
                <a:cs typeface="Consolas"/>
                <a:sym typeface="Consolas"/>
              </a:rPr>
              <a:t>'6'</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600">
                <a:solidFill>
                  <a:schemeClr val="dk1"/>
                </a:solidFill>
                <a:latin typeface="Consolas"/>
                <a:ea typeface="Consolas"/>
                <a:cs typeface="Consolas"/>
                <a:sym typeface="Consolas"/>
              </a:rPr>
              <a:t>    Positive sample: 103356 with [</a:t>
            </a:r>
            <a:r>
              <a:rPr lang="es" sz="1600">
                <a:solidFill>
                  <a:schemeClr val="dk1"/>
                </a:solidFill>
                <a:highlight>
                  <a:srgbClr val="EAD1DC"/>
                </a:highlight>
                <a:latin typeface="Consolas"/>
                <a:ea typeface="Consolas"/>
                <a:cs typeface="Consolas"/>
                <a:sym typeface="Consolas"/>
              </a:rPr>
              <a:t>'1'</a:t>
            </a:r>
            <a:r>
              <a:rPr lang="es" sz="1600">
                <a:solidFill>
                  <a:schemeClr val="dk1"/>
                </a:solidFill>
                <a:latin typeface="Consolas"/>
                <a:ea typeface="Consolas"/>
                <a:cs typeface="Consolas"/>
                <a:sym typeface="Consolas"/>
              </a:rPr>
              <a:t>, </a:t>
            </a:r>
            <a:r>
              <a:rPr lang="es" sz="1600">
                <a:solidFill>
                  <a:schemeClr val="dk1"/>
                </a:solidFill>
                <a:highlight>
                  <a:srgbClr val="D9EAD3"/>
                </a:highlight>
                <a:latin typeface="Consolas"/>
                <a:ea typeface="Consolas"/>
                <a:cs typeface="Consolas"/>
                <a:sym typeface="Consolas"/>
              </a:rPr>
              <a:t>'6'</a:t>
            </a:r>
            <a:r>
              <a:rPr lang="es" sz="1600">
                <a:solidFill>
                  <a:schemeClr val="dk1"/>
                </a:solidFill>
                <a:latin typeface="Consolas"/>
                <a:ea typeface="Consolas"/>
                <a:cs typeface="Consolas"/>
                <a:sym typeface="Consolas"/>
              </a:rPr>
              <a:t>, </a:t>
            </a:r>
            <a:r>
              <a:rPr lang="es" sz="1600">
                <a:solidFill>
                  <a:schemeClr val="dk1"/>
                </a:solidFill>
                <a:highlight>
                  <a:srgbClr val="D0E0E3"/>
                </a:highlight>
                <a:latin typeface="Consolas"/>
                <a:ea typeface="Consolas"/>
                <a:cs typeface="Consolas"/>
                <a:sym typeface="Consolas"/>
              </a:rPr>
              <a:t>'27'</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600">
                <a:solidFill>
                  <a:schemeClr val="dk1"/>
                </a:solidFill>
                <a:latin typeface="Consolas"/>
                <a:ea typeface="Consolas"/>
                <a:cs typeface="Consolas"/>
                <a:sym typeface="Consolas"/>
              </a:rPr>
              <a:t>    Negative sample: 105008 with [</a:t>
            </a:r>
            <a:r>
              <a:rPr lang="es" sz="1600">
                <a:solidFill>
                  <a:schemeClr val="dk1"/>
                </a:solidFill>
                <a:highlight>
                  <a:srgbClr val="D9D2E9"/>
                </a:highlight>
                <a:latin typeface="Consolas"/>
                <a:ea typeface="Consolas"/>
                <a:cs typeface="Consolas"/>
                <a:sym typeface="Consolas"/>
              </a:rPr>
              <a:t>'64'</a:t>
            </a:r>
            <a:r>
              <a:rPr lang="es" sz="1600">
                <a:solidFill>
                  <a:schemeClr val="dk1"/>
                </a:solidFill>
                <a:latin typeface="Consolas"/>
                <a:ea typeface="Consolas"/>
                <a:cs typeface="Consolas"/>
                <a:sym typeface="Consolas"/>
              </a:rPr>
              <a:t>, </a:t>
            </a:r>
            <a:r>
              <a:rPr lang="es" sz="1600">
                <a:solidFill>
                  <a:schemeClr val="dk1"/>
                </a:solidFill>
                <a:highlight>
                  <a:srgbClr val="FCE5CD"/>
                </a:highlight>
                <a:latin typeface="Consolas"/>
                <a:ea typeface="Consolas"/>
                <a:cs typeface="Consolas"/>
                <a:sym typeface="Consolas"/>
              </a:rPr>
              <a:t>'65'</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latin typeface="Consolas"/>
              <a:ea typeface="Consolas"/>
              <a:cs typeface="Consolas"/>
              <a:sym typeface="Consolas"/>
            </a:endParaRPr>
          </a:p>
        </p:txBody>
      </p:sp>
      <p:sp>
        <p:nvSpPr>
          <p:cNvPr id="375" name="Google Shape;375;p39"/>
          <p:cNvSpPr/>
          <p:nvPr/>
        </p:nvSpPr>
        <p:spPr>
          <a:xfrm>
            <a:off x="7014800" y="4059575"/>
            <a:ext cx="2014500" cy="828300"/>
          </a:xfrm>
          <a:prstGeom prst="roundRect">
            <a:avLst>
              <a:gd fmla="val 16667" name="adj"/>
            </a:avLst>
          </a:prstGeom>
          <a:solidFill>
            <a:srgbClr val="F4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t>5 hours</a:t>
            </a:r>
            <a:r>
              <a:rPr lang="es" sz="1500"/>
              <a:t> to build the whole contrastive dataset !!!! O(n</a:t>
            </a:r>
            <a:r>
              <a:rPr lang="es" sz="1500"/>
              <a:t>^2)</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0"/>
          <p:cNvPicPr preferRelativeResize="0"/>
          <p:nvPr/>
        </p:nvPicPr>
        <p:blipFill>
          <a:blip r:embed="rId3">
            <a:alphaModFix/>
          </a:blip>
          <a:stretch>
            <a:fillRect/>
          </a:stretch>
        </p:blipFill>
        <p:spPr>
          <a:xfrm>
            <a:off x="2125850" y="1174350"/>
            <a:ext cx="6688051" cy="3334208"/>
          </a:xfrm>
          <a:prstGeom prst="rect">
            <a:avLst/>
          </a:prstGeom>
          <a:noFill/>
          <a:ln>
            <a:noFill/>
          </a:ln>
        </p:spPr>
      </p:pic>
      <p:sp>
        <p:nvSpPr>
          <p:cNvPr id="381" name="Google Shape;381;p40"/>
          <p:cNvSpPr txBox="1"/>
          <p:nvPr>
            <p:ph idx="1" type="body"/>
          </p:nvPr>
        </p:nvSpPr>
        <p:spPr>
          <a:xfrm>
            <a:off x="330200" y="581100"/>
            <a:ext cx="8483700" cy="423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The hard work done during the offline contrastive dataset building payed off really well. With just 3 epochs of training, 1:30h of training, we obtain this embeddings on the </a:t>
            </a:r>
            <a:r>
              <a:rPr b="1" lang="es" sz="1500"/>
              <a:t>validation set</a:t>
            </a:r>
            <a:r>
              <a:rPr lang="es" sz="1500"/>
              <a:t>.</a:t>
            </a:r>
            <a:endParaRPr sz="1500"/>
          </a:p>
        </p:txBody>
      </p:sp>
      <p:sp>
        <p:nvSpPr>
          <p:cNvPr id="382" name="Google Shape;382;p4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(e): Image Retrieval on COCO with Faster R-CNN</a:t>
            </a:r>
            <a:endParaRPr sz="2200"/>
          </a:p>
        </p:txBody>
      </p:sp>
      <p:sp>
        <p:nvSpPr>
          <p:cNvPr id="383" name="Google Shape;383;p40"/>
          <p:cNvSpPr txBox="1"/>
          <p:nvPr>
            <p:ph idx="1" type="body"/>
          </p:nvPr>
        </p:nvSpPr>
        <p:spPr>
          <a:xfrm>
            <a:off x="330200" y="1174350"/>
            <a:ext cx="2279400" cy="366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To visualize it, we computed the centroids of each category and plotted the text </a:t>
            </a:r>
            <a:br>
              <a:rPr lang="es" sz="1500"/>
            </a:br>
            <a:r>
              <a:rPr lang="es" sz="1500"/>
              <a:t>for reference.</a:t>
            </a:r>
            <a:br>
              <a:rPr lang="es" sz="1500"/>
            </a:br>
            <a:endParaRPr sz="1400" u="sng"/>
          </a:p>
          <a:p>
            <a:pPr indent="0" lvl="0" marL="0" rtl="0" algn="l">
              <a:spcBef>
                <a:spcPts val="1000"/>
              </a:spcBef>
              <a:spcAft>
                <a:spcPts val="0"/>
              </a:spcAft>
              <a:buNone/>
            </a:pPr>
            <a:r>
              <a:rPr lang="es" sz="1400" u="sng"/>
              <a:t>Hyper-parameters:</a:t>
            </a:r>
            <a:endParaRPr sz="1400" u="sng"/>
          </a:p>
          <a:p>
            <a:pPr indent="0" lvl="0" marL="0" rtl="0" algn="l">
              <a:spcBef>
                <a:spcPts val="1000"/>
              </a:spcBef>
              <a:spcAft>
                <a:spcPts val="1000"/>
              </a:spcAft>
              <a:buNone/>
            </a:pPr>
            <a:r>
              <a:rPr lang="es" sz="1400"/>
              <a:t>Embedding size: 2096</a:t>
            </a:r>
            <a:br>
              <a:rPr lang="es" sz="1400"/>
            </a:br>
            <a:r>
              <a:rPr lang="es" sz="1400"/>
              <a:t>Triplet Loss margin=0.5</a:t>
            </a:r>
            <a:br>
              <a:rPr lang="es" sz="1400"/>
            </a:br>
            <a:r>
              <a:rPr lang="es" sz="1400"/>
              <a:t>Epochs: 3</a:t>
            </a:r>
            <a:br>
              <a:rPr lang="es" sz="1400"/>
            </a:br>
            <a:r>
              <a:rPr lang="es" sz="1400"/>
              <a:t>Training time: 1:30 h</a:t>
            </a:r>
            <a:br>
              <a:rPr lang="es" sz="1400"/>
            </a:br>
            <a:r>
              <a:rPr lang="es" sz="1400"/>
              <a:t>Offline dataset: 5 h</a:t>
            </a:r>
            <a:br>
              <a:rPr lang="es" sz="1400"/>
            </a:br>
            <a:r>
              <a:rPr lang="es" sz="1400"/>
              <a:t>LR: 2e-5</a:t>
            </a:r>
            <a:br>
              <a:rPr lang="es" sz="1400"/>
            </a:br>
            <a:r>
              <a:rPr lang="es" sz="1400"/>
              <a:t>KNN n neigh = 1</a:t>
            </a:r>
            <a:endParaRPr sz="1400"/>
          </a:p>
        </p:txBody>
      </p:sp>
      <p:sp>
        <p:nvSpPr>
          <p:cNvPr id="384" name="Google Shape;384;p40"/>
          <p:cNvSpPr/>
          <p:nvPr/>
        </p:nvSpPr>
        <p:spPr>
          <a:xfrm>
            <a:off x="2876400" y="4442400"/>
            <a:ext cx="2921400" cy="3738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t>Validation Acc KNN = 97.65%</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1"/>
          <p:cNvPicPr preferRelativeResize="0"/>
          <p:nvPr/>
        </p:nvPicPr>
        <p:blipFill rotWithShape="1">
          <a:blip r:embed="rId3">
            <a:alphaModFix/>
          </a:blip>
          <a:srcRect b="0" l="0" r="40592" t="0"/>
          <a:stretch/>
        </p:blipFill>
        <p:spPr>
          <a:xfrm>
            <a:off x="2125850" y="1126050"/>
            <a:ext cx="4169175" cy="3498776"/>
          </a:xfrm>
          <a:prstGeom prst="rect">
            <a:avLst/>
          </a:prstGeom>
          <a:noFill/>
          <a:ln>
            <a:noFill/>
          </a:ln>
        </p:spPr>
      </p:pic>
      <p:sp>
        <p:nvSpPr>
          <p:cNvPr id="390" name="Google Shape;390;p41"/>
          <p:cNvSpPr txBox="1"/>
          <p:nvPr>
            <p:ph idx="1" type="body"/>
          </p:nvPr>
        </p:nvSpPr>
        <p:spPr>
          <a:xfrm>
            <a:off x="304350" y="517025"/>
            <a:ext cx="8535300" cy="561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The resulting is our named groups seen in the embedding results for the validation set, notice that there are some outlier groups such as `</a:t>
            </a:r>
            <a:r>
              <a:rPr lang="es" sz="1500">
                <a:highlight>
                  <a:srgbClr val="CFE2F3"/>
                </a:highlight>
              </a:rPr>
              <a:t>toilet</a:t>
            </a:r>
            <a:r>
              <a:rPr lang="es" sz="1500"/>
              <a:t>` or `</a:t>
            </a:r>
            <a:r>
              <a:rPr lang="es" sz="1500">
                <a:highlight>
                  <a:srgbClr val="FFF2CC"/>
                </a:highlight>
              </a:rPr>
              <a:t>{backpack, umbrella}</a:t>
            </a:r>
            <a:r>
              <a:rPr lang="es" sz="1500"/>
              <a:t>`</a:t>
            </a:r>
            <a:endParaRPr sz="1500"/>
          </a:p>
        </p:txBody>
      </p:sp>
      <p:sp>
        <p:nvSpPr>
          <p:cNvPr id="391" name="Google Shape;391;p41"/>
          <p:cNvSpPr txBox="1"/>
          <p:nvPr>
            <p:ph type="title"/>
          </p:nvPr>
        </p:nvSpPr>
        <p:spPr>
          <a:xfrm>
            <a:off x="304350" y="84753"/>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(e): Image Retrieval on COCO with Faster R-CNN</a:t>
            </a:r>
            <a:endParaRPr sz="2200"/>
          </a:p>
        </p:txBody>
      </p:sp>
      <p:sp>
        <p:nvSpPr>
          <p:cNvPr id="392" name="Google Shape;392;p41"/>
          <p:cNvSpPr/>
          <p:nvPr/>
        </p:nvSpPr>
        <p:spPr>
          <a:xfrm rot="-361205">
            <a:off x="4517152" y="1954809"/>
            <a:ext cx="812380" cy="2199731"/>
          </a:xfrm>
          <a:prstGeom prst="ellipse">
            <a:avLst/>
          </a:prstGeom>
          <a:solidFill>
            <a:srgbClr val="00BBFF">
              <a:alpha val="16460"/>
            </a:srgbClr>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1"/>
          <p:cNvSpPr/>
          <p:nvPr/>
        </p:nvSpPr>
        <p:spPr>
          <a:xfrm rot="-1906559">
            <a:off x="5513579" y="1636081"/>
            <a:ext cx="548044" cy="1263815"/>
          </a:xfrm>
          <a:prstGeom prst="ellipse">
            <a:avLst/>
          </a:prstGeom>
          <a:solidFill>
            <a:srgbClr val="D9D2E9">
              <a:alpha val="30379"/>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41"/>
          <p:cNvSpPr/>
          <p:nvPr/>
        </p:nvSpPr>
        <p:spPr>
          <a:xfrm rot="-7930773">
            <a:off x="2890780" y="1604369"/>
            <a:ext cx="650973" cy="1362312"/>
          </a:xfrm>
          <a:prstGeom prst="ellipse">
            <a:avLst/>
          </a:prstGeom>
          <a:solidFill>
            <a:srgbClr val="E6B8AF">
              <a:alpha val="3291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41"/>
          <p:cNvSpPr txBox="1"/>
          <p:nvPr/>
        </p:nvSpPr>
        <p:spPr>
          <a:xfrm>
            <a:off x="4662721" y="4257481"/>
            <a:ext cx="2364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4A86E8"/>
                </a:solidFill>
              </a:rPr>
              <a:t>FOOD AND KITCHEN</a:t>
            </a:r>
            <a:endParaRPr b="1" sz="1300">
              <a:solidFill>
                <a:srgbClr val="4A86E8"/>
              </a:solidFill>
            </a:endParaRPr>
          </a:p>
          <a:p>
            <a:pPr indent="0" lvl="0" marL="0" rtl="0" algn="l">
              <a:spcBef>
                <a:spcPts val="0"/>
              </a:spcBef>
              <a:spcAft>
                <a:spcPts val="0"/>
              </a:spcAft>
              <a:buNone/>
            </a:pPr>
            <a:r>
              <a:rPr lang="es" sz="1300">
                <a:solidFill>
                  <a:schemeClr val="dk1"/>
                </a:solidFill>
              </a:rPr>
              <a:t>(i.e. broccoli, knife, spoon…)</a:t>
            </a:r>
            <a:endParaRPr sz="1300">
              <a:solidFill>
                <a:schemeClr val="dk1"/>
              </a:solidFill>
            </a:endParaRPr>
          </a:p>
        </p:txBody>
      </p:sp>
      <p:cxnSp>
        <p:nvCxnSpPr>
          <p:cNvPr id="396" name="Google Shape;396;p41"/>
          <p:cNvCxnSpPr>
            <a:endCxn id="392" idx="5"/>
          </p:cNvCxnSpPr>
          <p:nvPr/>
        </p:nvCxnSpPr>
        <p:spPr>
          <a:xfrm flipH="1" rot="5400000">
            <a:off x="5271493" y="3817035"/>
            <a:ext cx="436800" cy="398700"/>
          </a:xfrm>
          <a:prstGeom prst="curvedConnector3">
            <a:avLst>
              <a:gd fmla="val 9783" name="adj1"/>
            </a:avLst>
          </a:prstGeom>
          <a:noFill/>
          <a:ln cap="flat" cmpd="sng" w="19050">
            <a:solidFill>
              <a:srgbClr val="0000FF"/>
            </a:solidFill>
            <a:prstDash val="solid"/>
            <a:round/>
            <a:headEnd len="med" w="med" type="none"/>
            <a:tailEnd len="med" w="med" type="none"/>
          </a:ln>
        </p:spPr>
      </p:cxnSp>
      <p:sp>
        <p:nvSpPr>
          <p:cNvPr id="397" name="Google Shape;397;p41"/>
          <p:cNvSpPr txBox="1"/>
          <p:nvPr/>
        </p:nvSpPr>
        <p:spPr>
          <a:xfrm>
            <a:off x="6061776" y="1421399"/>
            <a:ext cx="2364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9900FF"/>
                </a:solidFill>
              </a:rPr>
              <a:t>ELECTRONICS</a:t>
            </a:r>
            <a:endParaRPr b="1" sz="1300">
              <a:solidFill>
                <a:srgbClr val="9900FF"/>
              </a:solidFill>
            </a:endParaRPr>
          </a:p>
          <a:p>
            <a:pPr indent="0" lvl="0" marL="0" rtl="0" algn="l">
              <a:spcBef>
                <a:spcPts val="0"/>
              </a:spcBef>
              <a:spcAft>
                <a:spcPts val="0"/>
              </a:spcAft>
              <a:buNone/>
            </a:pPr>
            <a:r>
              <a:rPr lang="es" sz="1300">
                <a:solidFill>
                  <a:schemeClr val="dk1"/>
                </a:solidFill>
              </a:rPr>
              <a:t>(i.e. keyboard, cell phone…)</a:t>
            </a:r>
            <a:endParaRPr sz="1300">
              <a:solidFill>
                <a:schemeClr val="dk1"/>
              </a:solidFill>
            </a:endParaRPr>
          </a:p>
        </p:txBody>
      </p:sp>
      <p:cxnSp>
        <p:nvCxnSpPr>
          <p:cNvPr id="398" name="Google Shape;398;p41"/>
          <p:cNvCxnSpPr>
            <a:endCxn id="393" idx="6"/>
          </p:cNvCxnSpPr>
          <p:nvPr/>
        </p:nvCxnSpPr>
        <p:spPr>
          <a:xfrm flipH="1">
            <a:off x="6020552" y="1840489"/>
            <a:ext cx="596100" cy="283200"/>
          </a:xfrm>
          <a:prstGeom prst="curvedConnector3">
            <a:avLst>
              <a:gd fmla="val 10284" name="adj1"/>
            </a:avLst>
          </a:prstGeom>
          <a:noFill/>
          <a:ln cap="flat" cmpd="sng" w="19050">
            <a:solidFill>
              <a:srgbClr val="9900FF"/>
            </a:solidFill>
            <a:prstDash val="solid"/>
            <a:round/>
            <a:headEnd len="med" w="med" type="none"/>
            <a:tailEnd len="med" w="med" type="none"/>
          </a:ln>
        </p:spPr>
      </p:cxnSp>
      <p:sp>
        <p:nvSpPr>
          <p:cNvPr id="399" name="Google Shape;399;p41"/>
          <p:cNvSpPr txBox="1"/>
          <p:nvPr/>
        </p:nvSpPr>
        <p:spPr>
          <a:xfrm>
            <a:off x="5744802" y="3645875"/>
            <a:ext cx="28755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38761D"/>
                </a:solidFill>
              </a:rPr>
              <a:t>COMMON UTILITIES</a:t>
            </a:r>
            <a:endParaRPr b="1" sz="1300">
              <a:solidFill>
                <a:srgbClr val="38761D"/>
              </a:solidFill>
            </a:endParaRPr>
          </a:p>
          <a:p>
            <a:pPr indent="0" lvl="0" marL="0" rtl="0" algn="l">
              <a:spcBef>
                <a:spcPts val="0"/>
              </a:spcBef>
              <a:spcAft>
                <a:spcPts val="0"/>
              </a:spcAft>
              <a:buNone/>
            </a:pPr>
            <a:r>
              <a:rPr lang="es" sz="1300">
                <a:solidFill>
                  <a:schemeClr val="dk1"/>
                </a:solidFill>
              </a:rPr>
              <a:t>(i.e. book, scissors, toothbrush…)</a:t>
            </a:r>
            <a:endParaRPr sz="1300">
              <a:solidFill>
                <a:schemeClr val="dk1"/>
              </a:solidFill>
            </a:endParaRPr>
          </a:p>
        </p:txBody>
      </p:sp>
      <p:sp>
        <p:nvSpPr>
          <p:cNvPr id="400" name="Google Shape;400;p41"/>
          <p:cNvSpPr/>
          <p:nvPr/>
        </p:nvSpPr>
        <p:spPr>
          <a:xfrm rot="891232">
            <a:off x="5629589" y="2858687"/>
            <a:ext cx="428313" cy="785841"/>
          </a:xfrm>
          <a:prstGeom prst="ellipse">
            <a:avLst/>
          </a:prstGeom>
          <a:solidFill>
            <a:srgbClr val="287D7D">
              <a:alpha val="1139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1" name="Google Shape;401;p41"/>
          <p:cNvCxnSpPr>
            <a:stCxn id="400" idx="6"/>
          </p:cNvCxnSpPr>
          <p:nvPr/>
        </p:nvCxnSpPr>
        <p:spPr>
          <a:xfrm>
            <a:off x="6050746" y="3306508"/>
            <a:ext cx="470100" cy="533400"/>
          </a:xfrm>
          <a:prstGeom prst="curvedConnector2">
            <a:avLst/>
          </a:prstGeom>
          <a:noFill/>
          <a:ln cap="flat" cmpd="sng" w="19050">
            <a:solidFill>
              <a:schemeClr val="accent2"/>
            </a:solidFill>
            <a:prstDash val="solid"/>
            <a:round/>
            <a:headEnd len="med" w="med" type="none"/>
            <a:tailEnd len="med" w="med" type="none"/>
          </a:ln>
        </p:spPr>
      </p:cxnSp>
      <p:sp>
        <p:nvSpPr>
          <p:cNvPr id="402" name="Google Shape;402;p41"/>
          <p:cNvSpPr txBox="1"/>
          <p:nvPr/>
        </p:nvSpPr>
        <p:spPr>
          <a:xfrm>
            <a:off x="1748575" y="4154500"/>
            <a:ext cx="27384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BF9000"/>
                </a:solidFill>
              </a:rPr>
              <a:t>ANIMALS AND URBAN</a:t>
            </a:r>
            <a:endParaRPr b="1" sz="1300">
              <a:solidFill>
                <a:srgbClr val="BF9000"/>
              </a:solidFill>
            </a:endParaRPr>
          </a:p>
          <a:p>
            <a:pPr indent="0" lvl="0" marL="0" rtl="0" algn="l">
              <a:spcBef>
                <a:spcPts val="0"/>
              </a:spcBef>
              <a:spcAft>
                <a:spcPts val="0"/>
              </a:spcAft>
              <a:buNone/>
            </a:pPr>
            <a:r>
              <a:rPr lang="es" sz="1300">
                <a:solidFill>
                  <a:schemeClr val="dk1"/>
                </a:solidFill>
              </a:rPr>
              <a:t>(i.e. elephant, dog, stop sign…)</a:t>
            </a:r>
            <a:endParaRPr sz="1300">
              <a:solidFill>
                <a:schemeClr val="dk1"/>
              </a:solidFill>
            </a:endParaRPr>
          </a:p>
        </p:txBody>
      </p:sp>
      <p:sp>
        <p:nvSpPr>
          <p:cNvPr id="403" name="Google Shape;403;p41"/>
          <p:cNvSpPr/>
          <p:nvPr/>
        </p:nvSpPr>
        <p:spPr>
          <a:xfrm rot="-1700055">
            <a:off x="3398125" y="2697247"/>
            <a:ext cx="556241" cy="1437152"/>
          </a:xfrm>
          <a:prstGeom prst="ellipse">
            <a:avLst/>
          </a:prstGeom>
          <a:solidFill>
            <a:srgbClr val="FFF2CC">
              <a:alpha val="23420"/>
            </a:srgbClr>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4" name="Google Shape;404;p41"/>
          <p:cNvCxnSpPr>
            <a:endCxn id="403" idx="2"/>
          </p:cNvCxnSpPr>
          <p:nvPr/>
        </p:nvCxnSpPr>
        <p:spPr>
          <a:xfrm rot="-5400000">
            <a:off x="2763645" y="3555323"/>
            <a:ext cx="675300" cy="660300"/>
          </a:xfrm>
          <a:prstGeom prst="curvedConnector2">
            <a:avLst/>
          </a:prstGeom>
          <a:noFill/>
          <a:ln cap="flat" cmpd="sng" w="19050">
            <a:solidFill>
              <a:srgbClr val="FF9900"/>
            </a:solidFill>
            <a:prstDash val="solid"/>
            <a:round/>
            <a:headEnd len="med" w="med" type="none"/>
            <a:tailEnd len="med" w="med" type="none"/>
          </a:ln>
        </p:spPr>
      </p:cxnSp>
      <p:sp>
        <p:nvSpPr>
          <p:cNvPr id="405" name="Google Shape;405;p41"/>
          <p:cNvSpPr txBox="1"/>
          <p:nvPr/>
        </p:nvSpPr>
        <p:spPr>
          <a:xfrm>
            <a:off x="777150" y="2674154"/>
            <a:ext cx="2364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FF0000"/>
                </a:solidFill>
              </a:rPr>
              <a:t>LIVING AND TRANSPORT</a:t>
            </a:r>
            <a:endParaRPr sz="1300">
              <a:solidFill>
                <a:srgbClr val="FF0000"/>
              </a:solidFill>
            </a:endParaRPr>
          </a:p>
          <a:p>
            <a:pPr indent="0" lvl="0" marL="0" rtl="0" algn="l">
              <a:spcBef>
                <a:spcPts val="0"/>
              </a:spcBef>
              <a:spcAft>
                <a:spcPts val="0"/>
              </a:spcAft>
              <a:buNone/>
            </a:pPr>
            <a:r>
              <a:rPr lang="es" sz="1300">
                <a:solidFill>
                  <a:schemeClr val="dk1"/>
                </a:solidFill>
              </a:rPr>
              <a:t>(person, truck, motorcycle…)</a:t>
            </a:r>
            <a:endParaRPr sz="1300">
              <a:solidFill>
                <a:schemeClr val="dk1"/>
              </a:solidFill>
            </a:endParaRPr>
          </a:p>
        </p:txBody>
      </p:sp>
      <p:cxnSp>
        <p:nvCxnSpPr>
          <p:cNvPr id="406" name="Google Shape;406;p41"/>
          <p:cNvCxnSpPr>
            <a:stCxn id="394" idx="6"/>
            <a:endCxn id="405" idx="0"/>
          </p:cNvCxnSpPr>
          <p:nvPr/>
        </p:nvCxnSpPr>
        <p:spPr>
          <a:xfrm rot="5400000">
            <a:off x="2163717" y="1840025"/>
            <a:ext cx="629700" cy="1038300"/>
          </a:xfrm>
          <a:prstGeom prst="curvedConnector3">
            <a:avLst>
              <a:gd fmla="val 3375" name="adj1"/>
            </a:avLst>
          </a:prstGeom>
          <a:noFill/>
          <a:ln cap="flat" cmpd="sng" w="19050">
            <a:solidFill>
              <a:srgbClr val="FF0000"/>
            </a:solidFill>
            <a:prstDash val="solid"/>
            <a:round/>
            <a:headEnd len="med" w="med" type="none"/>
            <a:tailEnd len="med" w="med" type="none"/>
          </a:ln>
        </p:spPr>
      </p:cxnSp>
      <p:sp>
        <p:nvSpPr>
          <p:cNvPr id="407" name="Google Shape;407;p41"/>
          <p:cNvSpPr txBox="1"/>
          <p:nvPr/>
        </p:nvSpPr>
        <p:spPr>
          <a:xfrm>
            <a:off x="228800" y="1187750"/>
            <a:ext cx="28305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FF00FF"/>
                </a:solidFill>
              </a:rPr>
              <a:t>SPORT ACTIVITIES AND MISC</a:t>
            </a:r>
            <a:endParaRPr sz="1300">
              <a:solidFill>
                <a:srgbClr val="FF00FF"/>
              </a:solidFill>
            </a:endParaRPr>
          </a:p>
          <a:p>
            <a:pPr indent="0" lvl="0" marL="0" rtl="0" algn="l">
              <a:spcBef>
                <a:spcPts val="0"/>
              </a:spcBef>
              <a:spcAft>
                <a:spcPts val="0"/>
              </a:spcAft>
              <a:buNone/>
            </a:pPr>
            <a:r>
              <a:rPr lang="es" sz="1300">
                <a:solidFill>
                  <a:schemeClr val="dk1"/>
                </a:solidFill>
              </a:rPr>
              <a:t>(skateboard, baseball bat, skis…)</a:t>
            </a:r>
            <a:endParaRPr sz="1300">
              <a:solidFill>
                <a:schemeClr val="dk1"/>
              </a:solidFill>
            </a:endParaRPr>
          </a:p>
        </p:txBody>
      </p:sp>
      <p:sp>
        <p:nvSpPr>
          <p:cNvPr id="408" name="Google Shape;408;p41"/>
          <p:cNvSpPr/>
          <p:nvPr/>
        </p:nvSpPr>
        <p:spPr>
          <a:xfrm rot="332111">
            <a:off x="3898070" y="1821743"/>
            <a:ext cx="721565" cy="1292914"/>
          </a:xfrm>
          <a:prstGeom prst="ellipse">
            <a:avLst/>
          </a:prstGeom>
          <a:solidFill>
            <a:srgbClr val="FF00FF">
              <a:alpha val="4430"/>
            </a:srgbClr>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9" name="Google Shape;409;p41"/>
          <p:cNvCxnSpPr>
            <a:endCxn id="408" idx="1"/>
          </p:cNvCxnSpPr>
          <p:nvPr/>
        </p:nvCxnSpPr>
        <p:spPr>
          <a:xfrm>
            <a:off x="2822394" y="1646254"/>
            <a:ext cx="1239600" cy="343800"/>
          </a:xfrm>
          <a:prstGeom prst="curvedConnector2">
            <a:avLst/>
          </a:prstGeom>
          <a:noFill/>
          <a:ln cap="flat" cmpd="sng" w="19050">
            <a:solidFill>
              <a:srgbClr val="FF00F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idx="1" type="body"/>
          </p:nvPr>
        </p:nvSpPr>
        <p:spPr>
          <a:xfrm>
            <a:off x="330150" y="449925"/>
            <a:ext cx="8483700" cy="42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We tested with different `</a:t>
            </a:r>
            <a:r>
              <a:rPr lang="es" sz="1500">
                <a:highlight>
                  <a:srgbClr val="CFE2F3"/>
                </a:highlight>
              </a:rPr>
              <a:t>margin</a:t>
            </a:r>
            <a:r>
              <a:rPr lang="es" sz="1500"/>
              <a:t>` values on the Triplet Loss, turns out this will determine how spread or narrowed are our final clusters! By setting a smaller margin value we have </a:t>
            </a:r>
            <a:r>
              <a:rPr lang="es" sz="1500"/>
              <a:t>more</a:t>
            </a:r>
            <a:r>
              <a:rPr lang="es" sz="1500"/>
              <a:t> robust clusters, that is, less internal overlapping between groups in the same group.</a:t>
            </a:r>
            <a:endParaRPr sz="1500"/>
          </a:p>
        </p:txBody>
      </p:sp>
      <p:sp>
        <p:nvSpPr>
          <p:cNvPr id="415" name="Google Shape;415;p42"/>
          <p:cNvSpPr txBox="1"/>
          <p:nvPr>
            <p:ph type="title"/>
          </p:nvPr>
        </p:nvSpPr>
        <p:spPr>
          <a:xfrm>
            <a:off x="330150" y="77253"/>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200"/>
              <a:t>Task (e): Image Retrieval on COCO with Faster R-CNN</a:t>
            </a:r>
            <a:endParaRPr sz="2200"/>
          </a:p>
        </p:txBody>
      </p:sp>
      <p:pic>
        <p:nvPicPr>
          <p:cNvPr id="416" name="Google Shape;416;p42"/>
          <p:cNvPicPr preferRelativeResize="0"/>
          <p:nvPr/>
        </p:nvPicPr>
        <p:blipFill rotWithShape="1">
          <a:blip r:embed="rId3">
            <a:alphaModFix/>
          </a:blip>
          <a:srcRect b="0" l="0" r="33114" t="0"/>
          <a:stretch/>
        </p:blipFill>
        <p:spPr>
          <a:xfrm>
            <a:off x="60800" y="1332750"/>
            <a:ext cx="4459500" cy="3555025"/>
          </a:xfrm>
          <a:prstGeom prst="rect">
            <a:avLst/>
          </a:prstGeom>
          <a:noFill/>
          <a:ln cap="flat" cmpd="sng" w="9525">
            <a:solidFill>
              <a:srgbClr val="888888"/>
            </a:solidFill>
            <a:prstDash val="solid"/>
            <a:round/>
            <a:headEnd len="sm" w="sm" type="none"/>
            <a:tailEnd len="sm" w="sm" type="none"/>
          </a:ln>
        </p:spPr>
      </p:pic>
      <p:pic>
        <p:nvPicPr>
          <p:cNvPr id="417" name="Google Shape;417;p42"/>
          <p:cNvPicPr preferRelativeResize="0"/>
          <p:nvPr/>
        </p:nvPicPr>
        <p:blipFill rotWithShape="1">
          <a:blip r:embed="rId4">
            <a:alphaModFix/>
          </a:blip>
          <a:srcRect b="0" l="0" r="33114" t="0"/>
          <a:stretch/>
        </p:blipFill>
        <p:spPr>
          <a:xfrm>
            <a:off x="4623700" y="1332763"/>
            <a:ext cx="4459500" cy="3555001"/>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330200" y="148825"/>
            <a:ext cx="34923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Summary Slide G7</a:t>
            </a:r>
            <a:endParaRPr/>
          </a:p>
        </p:txBody>
      </p:sp>
      <p:pic>
        <p:nvPicPr>
          <p:cNvPr id="423" name="Google Shape;423;p43" title="Points scored"/>
          <p:cNvPicPr preferRelativeResize="0"/>
          <p:nvPr/>
        </p:nvPicPr>
        <p:blipFill>
          <a:blip r:embed="rId3">
            <a:alphaModFix/>
          </a:blip>
          <a:stretch>
            <a:fillRect/>
          </a:stretch>
        </p:blipFill>
        <p:spPr>
          <a:xfrm>
            <a:off x="461775" y="628525"/>
            <a:ext cx="4191711" cy="2591901"/>
          </a:xfrm>
          <a:prstGeom prst="rect">
            <a:avLst/>
          </a:prstGeom>
          <a:noFill/>
          <a:ln>
            <a:noFill/>
          </a:ln>
        </p:spPr>
      </p:pic>
      <p:pic>
        <p:nvPicPr>
          <p:cNvPr id="424" name="Google Shape;424;p43"/>
          <p:cNvPicPr preferRelativeResize="0"/>
          <p:nvPr/>
        </p:nvPicPr>
        <p:blipFill>
          <a:blip r:embed="rId4">
            <a:alphaModFix/>
          </a:blip>
          <a:stretch>
            <a:fillRect/>
          </a:stretch>
        </p:blipFill>
        <p:spPr>
          <a:xfrm>
            <a:off x="155125" y="3349325"/>
            <a:ext cx="1613026" cy="1312700"/>
          </a:xfrm>
          <a:prstGeom prst="rect">
            <a:avLst/>
          </a:prstGeom>
          <a:noFill/>
          <a:ln>
            <a:noFill/>
          </a:ln>
        </p:spPr>
      </p:pic>
      <p:sp>
        <p:nvSpPr>
          <p:cNvPr id="425" name="Google Shape;425;p43"/>
          <p:cNvSpPr txBox="1"/>
          <p:nvPr/>
        </p:nvSpPr>
        <p:spPr>
          <a:xfrm>
            <a:off x="223854" y="3382289"/>
            <a:ext cx="495000" cy="228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0000FF"/>
                </a:solidFill>
              </a:rPr>
              <a:t>Task a</a:t>
            </a:r>
            <a:endParaRPr sz="700">
              <a:solidFill>
                <a:srgbClr val="0000FF"/>
              </a:solidFill>
            </a:endParaRPr>
          </a:p>
        </p:txBody>
      </p:sp>
      <p:pic>
        <p:nvPicPr>
          <p:cNvPr id="426" name="Google Shape;426;p43"/>
          <p:cNvPicPr preferRelativeResize="0"/>
          <p:nvPr/>
        </p:nvPicPr>
        <p:blipFill>
          <a:blip r:embed="rId5">
            <a:alphaModFix/>
          </a:blip>
          <a:stretch>
            <a:fillRect/>
          </a:stretch>
        </p:blipFill>
        <p:spPr>
          <a:xfrm>
            <a:off x="1652475" y="3349325"/>
            <a:ext cx="1756282" cy="1312700"/>
          </a:xfrm>
          <a:prstGeom prst="rect">
            <a:avLst/>
          </a:prstGeom>
          <a:noFill/>
          <a:ln>
            <a:noFill/>
          </a:ln>
        </p:spPr>
      </p:pic>
      <p:sp>
        <p:nvSpPr>
          <p:cNvPr id="427" name="Google Shape;427;p43"/>
          <p:cNvSpPr txBox="1"/>
          <p:nvPr/>
        </p:nvSpPr>
        <p:spPr>
          <a:xfrm>
            <a:off x="2710151" y="3461575"/>
            <a:ext cx="514200" cy="220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rgbClr val="0000FF"/>
                </a:solidFill>
              </a:rPr>
              <a:t>Task b</a:t>
            </a:r>
            <a:endParaRPr sz="700">
              <a:solidFill>
                <a:srgbClr val="0000FF"/>
              </a:solidFill>
            </a:endParaRPr>
          </a:p>
        </p:txBody>
      </p:sp>
      <p:sp>
        <p:nvSpPr>
          <p:cNvPr id="428" name="Google Shape;428;p43"/>
          <p:cNvSpPr/>
          <p:nvPr/>
        </p:nvSpPr>
        <p:spPr>
          <a:xfrm>
            <a:off x="5675525" y="407300"/>
            <a:ext cx="249900" cy="83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9" name="Google Shape;429;p43"/>
          <p:cNvPicPr preferRelativeResize="0"/>
          <p:nvPr/>
        </p:nvPicPr>
        <p:blipFill>
          <a:blip r:embed="rId6">
            <a:alphaModFix/>
          </a:blip>
          <a:stretch>
            <a:fillRect/>
          </a:stretch>
        </p:blipFill>
        <p:spPr>
          <a:xfrm>
            <a:off x="3429425" y="3349325"/>
            <a:ext cx="1756277" cy="1312693"/>
          </a:xfrm>
          <a:prstGeom prst="rect">
            <a:avLst/>
          </a:prstGeom>
          <a:noFill/>
          <a:ln>
            <a:noFill/>
          </a:ln>
        </p:spPr>
      </p:pic>
      <p:sp>
        <p:nvSpPr>
          <p:cNvPr id="430" name="Google Shape;430;p43"/>
          <p:cNvSpPr txBox="1"/>
          <p:nvPr/>
        </p:nvSpPr>
        <p:spPr>
          <a:xfrm>
            <a:off x="4357950" y="3376900"/>
            <a:ext cx="514200" cy="2154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rgbClr val="0000FF"/>
                </a:solidFill>
              </a:rPr>
              <a:t>Task c</a:t>
            </a:r>
            <a:endParaRPr sz="800">
              <a:solidFill>
                <a:srgbClr val="0000FF"/>
              </a:solidFill>
            </a:endParaRPr>
          </a:p>
        </p:txBody>
      </p:sp>
      <p:sp>
        <p:nvSpPr>
          <p:cNvPr id="431" name="Google Shape;431;p43"/>
          <p:cNvSpPr/>
          <p:nvPr/>
        </p:nvSpPr>
        <p:spPr>
          <a:xfrm>
            <a:off x="979170" y="3415225"/>
            <a:ext cx="233100" cy="9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43"/>
          <p:cNvSpPr/>
          <p:nvPr/>
        </p:nvSpPr>
        <p:spPr>
          <a:xfrm>
            <a:off x="4239450" y="3409850"/>
            <a:ext cx="118500" cy="83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3" name="Google Shape;433;p43"/>
          <p:cNvPicPr preferRelativeResize="0"/>
          <p:nvPr/>
        </p:nvPicPr>
        <p:blipFill rotWithShape="1">
          <a:blip r:embed="rId7">
            <a:alphaModFix/>
          </a:blip>
          <a:srcRect b="0" l="0" r="40592" t="0"/>
          <a:stretch/>
        </p:blipFill>
        <p:spPr>
          <a:xfrm>
            <a:off x="5206375" y="407288"/>
            <a:ext cx="3792404" cy="3071599"/>
          </a:xfrm>
          <a:prstGeom prst="rect">
            <a:avLst/>
          </a:prstGeom>
          <a:noFill/>
          <a:ln>
            <a:noFill/>
          </a:ln>
        </p:spPr>
      </p:pic>
      <p:sp>
        <p:nvSpPr>
          <p:cNvPr id="434" name="Google Shape;434;p43"/>
          <p:cNvSpPr/>
          <p:nvPr/>
        </p:nvSpPr>
        <p:spPr>
          <a:xfrm rot="-347653">
            <a:off x="7410482" y="1152235"/>
            <a:ext cx="695353" cy="1817916"/>
          </a:xfrm>
          <a:prstGeom prst="ellipse">
            <a:avLst/>
          </a:prstGeom>
          <a:solidFill>
            <a:srgbClr val="00BBFF">
              <a:alpha val="16460"/>
            </a:srgbClr>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43"/>
          <p:cNvSpPr/>
          <p:nvPr/>
        </p:nvSpPr>
        <p:spPr>
          <a:xfrm rot="-1853257">
            <a:off x="8261737" y="854630"/>
            <a:ext cx="464590" cy="1056385"/>
          </a:xfrm>
          <a:prstGeom prst="ellipse">
            <a:avLst/>
          </a:prstGeom>
          <a:solidFill>
            <a:srgbClr val="D9D2E9">
              <a:alpha val="30379"/>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43"/>
          <p:cNvSpPr/>
          <p:nvPr/>
        </p:nvSpPr>
        <p:spPr>
          <a:xfrm rot="-7991897">
            <a:off x="5853276" y="856608"/>
            <a:ext cx="546510" cy="1146334"/>
          </a:xfrm>
          <a:prstGeom prst="ellipse">
            <a:avLst/>
          </a:prstGeom>
          <a:solidFill>
            <a:srgbClr val="E6B8AF">
              <a:alpha val="3291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43"/>
          <p:cNvSpPr txBox="1"/>
          <p:nvPr/>
        </p:nvSpPr>
        <p:spPr>
          <a:xfrm>
            <a:off x="7313698" y="3637075"/>
            <a:ext cx="22992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4A86E8"/>
                </a:solidFill>
              </a:rPr>
              <a:t>FOOD AND KITCHEN</a:t>
            </a:r>
            <a:endParaRPr b="1" sz="900">
              <a:solidFill>
                <a:srgbClr val="4A86E8"/>
              </a:solidFill>
            </a:endParaRPr>
          </a:p>
          <a:p>
            <a:pPr indent="0" lvl="0" marL="0" rtl="0" algn="l">
              <a:spcBef>
                <a:spcPts val="0"/>
              </a:spcBef>
              <a:spcAft>
                <a:spcPts val="0"/>
              </a:spcAft>
              <a:buNone/>
            </a:pPr>
            <a:r>
              <a:rPr lang="es" sz="900">
                <a:solidFill>
                  <a:schemeClr val="dk1"/>
                </a:solidFill>
              </a:rPr>
              <a:t>(i.e. broccoli, knife, spoon…)</a:t>
            </a:r>
            <a:endParaRPr sz="900">
              <a:solidFill>
                <a:schemeClr val="dk1"/>
              </a:solidFill>
            </a:endParaRPr>
          </a:p>
        </p:txBody>
      </p:sp>
      <p:sp>
        <p:nvSpPr>
          <p:cNvPr id="438" name="Google Shape;438;p43"/>
          <p:cNvSpPr txBox="1"/>
          <p:nvPr/>
        </p:nvSpPr>
        <p:spPr>
          <a:xfrm>
            <a:off x="7313700" y="3989013"/>
            <a:ext cx="23841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9900FF"/>
                </a:solidFill>
              </a:rPr>
              <a:t>ELECTRONICS</a:t>
            </a:r>
            <a:endParaRPr b="1" sz="900">
              <a:solidFill>
                <a:srgbClr val="9900FF"/>
              </a:solidFill>
            </a:endParaRPr>
          </a:p>
          <a:p>
            <a:pPr indent="0" lvl="0" marL="0" rtl="0" algn="l">
              <a:spcBef>
                <a:spcPts val="0"/>
              </a:spcBef>
              <a:spcAft>
                <a:spcPts val="0"/>
              </a:spcAft>
              <a:buNone/>
            </a:pPr>
            <a:r>
              <a:rPr lang="es" sz="900">
                <a:solidFill>
                  <a:schemeClr val="dk1"/>
                </a:solidFill>
              </a:rPr>
              <a:t>(i.e. keyboard, cell phone…)</a:t>
            </a:r>
            <a:endParaRPr sz="900">
              <a:solidFill>
                <a:schemeClr val="dk1"/>
              </a:solidFill>
            </a:endParaRPr>
          </a:p>
        </p:txBody>
      </p:sp>
      <p:sp>
        <p:nvSpPr>
          <p:cNvPr id="439" name="Google Shape;439;p43"/>
          <p:cNvSpPr txBox="1"/>
          <p:nvPr/>
        </p:nvSpPr>
        <p:spPr>
          <a:xfrm>
            <a:off x="5463550" y="4403650"/>
            <a:ext cx="19245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38761D"/>
                </a:solidFill>
              </a:rPr>
              <a:t>COMMON UTILITIES</a:t>
            </a:r>
            <a:endParaRPr b="1" sz="900">
              <a:solidFill>
                <a:srgbClr val="38761D"/>
              </a:solidFill>
            </a:endParaRPr>
          </a:p>
          <a:p>
            <a:pPr indent="0" lvl="0" marL="0" rtl="0" algn="l">
              <a:spcBef>
                <a:spcPts val="0"/>
              </a:spcBef>
              <a:spcAft>
                <a:spcPts val="0"/>
              </a:spcAft>
              <a:buNone/>
            </a:pPr>
            <a:r>
              <a:rPr lang="es" sz="900">
                <a:solidFill>
                  <a:schemeClr val="dk1"/>
                </a:solidFill>
              </a:rPr>
              <a:t>(i.e. book, scissors, toothbrush…)</a:t>
            </a:r>
            <a:endParaRPr sz="900">
              <a:solidFill>
                <a:schemeClr val="dk1"/>
              </a:solidFill>
            </a:endParaRPr>
          </a:p>
        </p:txBody>
      </p:sp>
      <p:sp>
        <p:nvSpPr>
          <p:cNvPr id="440" name="Google Shape;440;p43"/>
          <p:cNvSpPr/>
          <p:nvPr/>
        </p:nvSpPr>
        <p:spPr>
          <a:xfrm rot="857213">
            <a:off x="8415721" y="1941384"/>
            <a:ext cx="365917" cy="650598"/>
          </a:xfrm>
          <a:prstGeom prst="ellipse">
            <a:avLst/>
          </a:prstGeom>
          <a:solidFill>
            <a:srgbClr val="287D7D">
              <a:alpha val="1139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43"/>
          <p:cNvSpPr txBox="1"/>
          <p:nvPr/>
        </p:nvSpPr>
        <p:spPr>
          <a:xfrm>
            <a:off x="7325426" y="4402000"/>
            <a:ext cx="2751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BF9000"/>
                </a:solidFill>
              </a:rPr>
              <a:t>ANIMALS AND URBAN</a:t>
            </a:r>
            <a:endParaRPr b="1" sz="900">
              <a:solidFill>
                <a:srgbClr val="BF9000"/>
              </a:solidFill>
            </a:endParaRPr>
          </a:p>
          <a:p>
            <a:pPr indent="0" lvl="0" marL="0" rtl="0" algn="l">
              <a:spcBef>
                <a:spcPts val="0"/>
              </a:spcBef>
              <a:spcAft>
                <a:spcPts val="0"/>
              </a:spcAft>
              <a:buNone/>
            </a:pPr>
            <a:r>
              <a:rPr lang="es" sz="900">
                <a:solidFill>
                  <a:schemeClr val="dk1"/>
                </a:solidFill>
              </a:rPr>
              <a:t>(i.e. elephant, dog, stop sign…)</a:t>
            </a:r>
            <a:endParaRPr sz="900">
              <a:solidFill>
                <a:schemeClr val="dk1"/>
              </a:solidFill>
            </a:endParaRPr>
          </a:p>
        </p:txBody>
      </p:sp>
      <p:sp>
        <p:nvSpPr>
          <p:cNvPr id="442" name="Google Shape;442;p43"/>
          <p:cNvSpPr/>
          <p:nvPr/>
        </p:nvSpPr>
        <p:spPr>
          <a:xfrm rot="-1651486">
            <a:off x="6333902" y="1809763"/>
            <a:ext cx="472592" cy="1199273"/>
          </a:xfrm>
          <a:prstGeom prst="ellipse">
            <a:avLst/>
          </a:prstGeom>
          <a:solidFill>
            <a:srgbClr val="FFF2CC">
              <a:alpha val="23420"/>
            </a:srgbClr>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43"/>
          <p:cNvSpPr txBox="1"/>
          <p:nvPr/>
        </p:nvSpPr>
        <p:spPr>
          <a:xfrm>
            <a:off x="5463549" y="3638725"/>
            <a:ext cx="19245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FF0000"/>
                </a:solidFill>
              </a:rPr>
              <a:t>LIVING AND TRANSPORT</a:t>
            </a:r>
            <a:endParaRPr sz="900">
              <a:solidFill>
                <a:srgbClr val="FF0000"/>
              </a:solidFill>
            </a:endParaRPr>
          </a:p>
          <a:p>
            <a:pPr indent="0" lvl="0" marL="0" rtl="0" algn="l">
              <a:spcBef>
                <a:spcPts val="0"/>
              </a:spcBef>
              <a:spcAft>
                <a:spcPts val="0"/>
              </a:spcAft>
              <a:buNone/>
            </a:pPr>
            <a:r>
              <a:rPr lang="es" sz="900">
                <a:solidFill>
                  <a:schemeClr val="dk1"/>
                </a:solidFill>
              </a:rPr>
              <a:t>(person, truck, motorcycle…)</a:t>
            </a:r>
            <a:endParaRPr sz="900">
              <a:solidFill>
                <a:schemeClr val="dk1"/>
              </a:solidFill>
            </a:endParaRPr>
          </a:p>
        </p:txBody>
      </p:sp>
      <p:sp>
        <p:nvSpPr>
          <p:cNvPr id="444" name="Google Shape;444;p43"/>
          <p:cNvSpPr txBox="1"/>
          <p:nvPr/>
        </p:nvSpPr>
        <p:spPr>
          <a:xfrm>
            <a:off x="5390775" y="4007875"/>
            <a:ext cx="1982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FF00FF"/>
                </a:solidFill>
              </a:rPr>
              <a:t>SPORT ACTIVITIES AND MISC</a:t>
            </a:r>
            <a:endParaRPr sz="900">
              <a:solidFill>
                <a:srgbClr val="FF00FF"/>
              </a:solidFill>
            </a:endParaRPr>
          </a:p>
          <a:p>
            <a:pPr indent="0" lvl="0" marL="0" rtl="0" algn="l">
              <a:spcBef>
                <a:spcPts val="0"/>
              </a:spcBef>
              <a:spcAft>
                <a:spcPts val="0"/>
              </a:spcAft>
              <a:buNone/>
            </a:pPr>
            <a:r>
              <a:rPr lang="es" sz="900">
                <a:solidFill>
                  <a:schemeClr val="dk1"/>
                </a:solidFill>
              </a:rPr>
              <a:t>(skateboard, baseball bat, skis…)</a:t>
            </a:r>
            <a:endParaRPr sz="900">
              <a:solidFill>
                <a:schemeClr val="dk1"/>
              </a:solidFill>
            </a:endParaRPr>
          </a:p>
        </p:txBody>
      </p:sp>
      <p:sp>
        <p:nvSpPr>
          <p:cNvPr id="445" name="Google Shape;445;p43"/>
          <p:cNvSpPr/>
          <p:nvPr/>
        </p:nvSpPr>
        <p:spPr>
          <a:xfrm rot="319375">
            <a:off x="6793746" y="1075920"/>
            <a:ext cx="617664" cy="1069144"/>
          </a:xfrm>
          <a:prstGeom prst="ellipse">
            <a:avLst/>
          </a:prstGeom>
          <a:solidFill>
            <a:srgbClr val="FF00FF">
              <a:alpha val="4430"/>
            </a:srgbClr>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6" name="Google Shape;446;p43"/>
          <p:cNvCxnSpPr/>
          <p:nvPr/>
        </p:nvCxnSpPr>
        <p:spPr>
          <a:xfrm>
            <a:off x="5162350" y="67000"/>
            <a:ext cx="21000" cy="4739700"/>
          </a:xfrm>
          <a:prstGeom prst="straightConnector1">
            <a:avLst/>
          </a:prstGeom>
          <a:noFill/>
          <a:ln cap="flat" cmpd="sng" w="19050">
            <a:solidFill>
              <a:srgbClr val="FF0000"/>
            </a:solidFill>
            <a:prstDash val="dash"/>
            <a:round/>
            <a:headEnd len="med" w="med" type="none"/>
            <a:tailEnd len="med" w="med" type="none"/>
          </a:ln>
        </p:spPr>
      </p:cxnSp>
      <p:sp>
        <p:nvSpPr>
          <p:cNvPr id="447" name="Google Shape;447;p43"/>
          <p:cNvSpPr txBox="1"/>
          <p:nvPr/>
        </p:nvSpPr>
        <p:spPr>
          <a:xfrm>
            <a:off x="5336975" y="67000"/>
            <a:ext cx="36618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Task e)  </a:t>
            </a:r>
            <a:endParaRPr b="1">
              <a:solidFill>
                <a:schemeClr val="dk1"/>
              </a:solidFill>
            </a:endParaRPr>
          </a:p>
          <a:p>
            <a:pPr indent="0" lvl="0" marL="0" rtl="0" algn="l">
              <a:spcBef>
                <a:spcPts val="0"/>
              </a:spcBef>
              <a:spcAft>
                <a:spcPts val="0"/>
              </a:spcAft>
              <a:buNone/>
            </a:pPr>
            <a:r>
              <a:rPr b="1" lang="es" sz="1200">
                <a:solidFill>
                  <a:schemeClr val="dk1"/>
                </a:solidFill>
              </a:rPr>
              <a:t>Val. accuracy: 97.65%  Total run time: 6h 30min</a:t>
            </a:r>
            <a:endParaRPr b="1" sz="1200">
              <a:solidFill>
                <a:schemeClr val="dk1"/>
              </a:solidFill>
            </a:endParaRPr>
          </a:p>
        </p:txBody>
      </p:sp>
      <p:sp>
        <p:nvSpPr>
          <p:cNvPr id="448" name="Google Shape;448;p43"/>
          <p:cNvSpPr txBox="1"/>
          <p:nvPr/>
        </p:nvSpPr>
        <p:spPr>
          <a:xfrm>
            <a:off x="5390775" y="3404238"/>
            <a:ext cx="30981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Found super classes:</a:t>
            </a:r>
            <a:endParaRPr b="1"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136" name="Google Shape;136;p26"/>
          <p:cNvSpPr txBox="1"/>
          <p:nvPr>
            <p:ph idx="1" type="body"/>
          </p:nvPr>
        </p:nvSpPr>
        <p:spPr>
          <a:xfrm>
            <a:off x="330200" y="993825"/>
            <a:ext cx="8483700" cy="2068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rgbClr val="287D7D"/>
              </a:buClr>
              <a:buSzPts val="1800"/>
              <a:buAutoNum type="alphaLcParenR"/>
            </a:pPr>
            <a:r>
              <a:rPr lang="es" sz="1800">
                <a:solidFill>
                  <a:srgbClr val="287D7D"/>
                </a:solidFill>
              </a:rPr>
              <a:t> Image retrieval with pre-trained image classification model.</a:t>
            </a:r>
            <a:endParaRPr sz="1800">
              <a:solidFill>
                <a:srgbClr val="287D7D"/>
              </a:solidFill>
            </a:endParaRPr>
          </a:p>
          <a:p>
            <a:pPr indent="0" lvl="0" marL="457200" rtl="0" algn="l">
              <a:spcBef>
                <a:spcPts val="360"/>
              </a:spcBef>
              <a:spcAft>
                <a:spcPts val="0"/>
              </a:spcAft>
              <a:buNone/>
            </a:pPr>
            <a:r>
              <a:rPr lang="es" sz="100">
                <a:solidFill>
                  <a:srgbClr val="287D7D"/>
                </a:solidFill>
              </a:rPr>
              <a:t> </a:t>
            </a:r>
            <a:endParaRPr sz="100">
              <a:solidFill>
                <a:srgbClr val="287D7D"/>
              </a:solidFill>
            </a:endParaRPr>
          </a:p>
          <a:p>
            <a:pPr indent="-342900" lvl="0" marL="457200" rtl="0" algn="l">
              <a:spcBef>
                <a:spcPts val="360"/>
              </a:spcBef>
              <a:spcAft>
                <a:spcPts val="0"/>
              </a:spcAft>
              <a:buClr>
                <a:srgbClr val="287D7D"/>
              </a:buClr>
              <a:buSzPts val="1800"/>
              <a:buAutoNum type="alphaLcParenR"/>
            </a:pPr>
            <a:r>
              <a:rPr lang="es" sz="1800">
                <a:solidFill>
                  <a:srgbClr val="287D7D"/>
                </a:solidFill>
              </a:rPr>
              <a:t> Train the model on metric learning (Siamese network).</a:t>
            </a:r>
            <a:endParaRPr sz="1800">
              <a:solidFill>
                <a:srgbClr val="287D7D"/>
              </a:solidFill>
            </a:endParaRPr>
          </a:p>
          <a:p>
            <a:pPr indent="0" lvl="0" marL="457200" rtl="0" algn="l">
              <a:spcBef>
                <a:spcPts val="360"/>
              </a:spcBef>
              <a:spcAft>
                <a:spcPts val="0"/>
              </a:spcAft>
              <a:buNone/>
            </a:pPr>
            <a:r>
              <a:rPr lang="es" sz="100">
                <a:solidFill>
                  <a:srgbClr val="287D7D"/>
                </a:solidFill>
              </a:rPr>
              <a:t> </a:t>
            </a:r>
            <a:endParaRPr sz="100">
              <a:solidFill>
                <a:srgbClr val="287D7D"/>
              </a:solidFill>
            </a:endParaRPr>
          </a:p>
          <a:p>
            <a:pPr indent="-342900" lvl="0" marL="457200" rtl="0" algn="l">
              <a:spcBef>
                <a:spcPts val="360"/>
              </a:spcBef>
              <a:spcAft>
                <a:spcPts val="0"/>
              </a:spcAft>
              <a:buClr>
                <a:srgbClr val="287D7D"/>
              </a:buClr>
              <a:buSzPts val="1800"/>
              <a:buAutoNum type="alphaLcParenR"/>
            </a:pPr>
            <a:r>
              <a:rPr lang="es" sz="1800">
                <a:solidFill>
                  <a:srgbClr val="287D7D"/>
                </a:solidFill>
              </a:rPr>
              <a:t> Train the model on metric learning (Triplet network). </a:t>
            </a:r>
            <a:endParaRPr sz="1800">
              <a:solidFill>
                <a:srgbClr val="287D7D"/>
              </a:solidFill>
            </a:endParaRPr>
          </a:p>
          <a:p>
            <a:pPr indent="0" lvl="0" marL="457200" rtl="0" algn="l">
              <a:spcBef>
                <a:spcPts val="360"/>
              </a:spcBef>
              <a:spcAft>
                <a:spcPts val="0"/>
              </a:spcAft>
              <a:buNone/>
            </a:pPr>
            <a:r>
              <a:t/>
            </a:r>
            <a:endParaRPr sz="100">
              <a:solidFill>
                <a:srgbClr val="287D7D"/>
              </a:solidFill>
            </a:endParaRPr>
          </a:p>
          <a:p>
            <a:pPr indent="-342900" lvl="0" marL="457200" rtl="0" algn="l">
              <a:spcBef>
                <a:spcPts val="360"/>
              </a:spcBef>
              <a:spcAft>
                <a:spcPts val="0"/>
              </a:spcAft>
              <a:buClr>
                <a:srgbClr val="287D7D"/>
              </a:buClr>
              <a:buSzPts val="1800"/>
              <a:buAutoNum type="alphaLcParenR"/>
            </a:pPr>
            <a:r>
              <a:rPr lang="es" sz="1800">
                <a:solidFill>
                  <a:srgbClr val="287D7D"/>
                </a:solidFill>
              </a:rPr>
              <a:t> Visualize the learned image representation of each of the previous tasks a-c. </a:t>
            </a:r>
            <a:endParaRPr sz="1800">
              <a:solidFill>
                <a:srgbClr val="287D7D"/>
              </a:solidFill>
            </a:endParaRPr>
          </a:p>
          <a:p>
            <a:pPr indent="0" lvl="0" marL="457200" rtl="0" algn="l">
              <a:spcBef>
                <a:spcPts val="360"/>
              </a:spcBef>
              <a:spcAft>
                <a:spcPts val="0"/>
              </a:spcAft>
              <a:buNone/>
            </a:pPr>
            <a:r>
              <a:t/>
            </a:r>
            <a:endParaRPr sz="100">
              <a:solidFill>
                <a:srgbClr val="287D7D"/>
              </a:solidFill>
            </a:endParaRPr>
          </a:p>
          <a:p>
            <a:pPr indent="-342900" lvl="0" marL="457200" rtl="0" algn="l">
              <a:spcBef>
                <a:spcPts val="360"/>
              </a:spcBef>
              <a:spcAft>
                <a:spcPts val="0"/>
              </a:spcAft>
              <a:buClr>
                <a:srgbClr val="287D7D"/>
              </a:buClr>
              <a:buSzPts val="1800"/>
              <a:buAutoNum type="alphaLcParenR"/>
            </a:pPr>
            <a:r>
              <a:rPr lang="es" sz="1800">
                <a:solidFill>
                  <a:srgbClr val="287D7D"/>
                </a:solidFill>
              </a:rPr>
              <a:t> Image Retrieval on COCO with Faster R-CNN or Mask R-CNN.</a:t>
            </a:r>
            <a:endParaRPr sz="1800">
              <a:solidFill>
                <a:srgbClr val="287D7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000"/>
              <a:t>Task (a): Image retrieval with pre-trained image classification model.</a:t>
            </a:r>
            <a:endParaRPr sz="2000"/>
          </a:p>
        </p:txBody>
      </p:sp>
      <p:sp>
        <p:nvSpPr>
          <p:cNvPr id="142" name="Google Shape;142;p27"/>
          <p:cNvSpPr txBox="1"/>
          <p:nvPr/>
        </p:nvSpPr>
        <p:spPr>
          <a:xfrm>
            <a:off x="471800" y="875925"/>
            <a:ext cx="2433000" cy="3885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Employed Dataset:</a:t>
            </a:r>
            <a:r>
              <a:rPr lang="es" sz="1200">
                <a:solidFill>
                  <a:schemeClr val="dk1"/>
                </a:solidFill>
              </a:rPr>
              <a:t> </a:t>
            </a:r>
            <a:r>
              <a:rPr lang="es" sz="1200">
                <a:solidFill>
                  <a:srgbClr val="0000FF"/>
                </a:solidFill>
              </a:rPr>
              <a:t>MIT_SPLIT</a:t>
            </a:r>
            <a:endParaRPr sz="1200">
              <a:solidFill>
                <a:srgbClr val="0000FF"/>
              </a:solidFill>
            </a:endParaRPr>
          </a:p>
        </p:txBody>
      </p:sp>
      <p:sp>
        <p:nvSpPr>
          <p:cNvPr id="143" name="Google Shape;143;p27"/>
          <p:cNvSpPr txBox="1"/>
          <p:nvPr/>
        </p:nvSpPr>
        <p:spPr>
          <a:xfrm>
            <a:off x="471800" y="1264425"/>
            <a:ext cx="3182400" cy="20682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 </a:t>
            </a:r>
            <a:r>
              <a:rPr lang="es" sz="1100">
                <a:solidFill>
                  <a:schemeClr val="dk1"/>
                </a:solidFill>
              </a:rPr>
              <a:t>Is a dataset composed by </a:t>
            </a:r>
            <a:r>
              <a:rPr b="1" lang="es" sz="1100">
                <a:solidFill>
                  <a:schemeClr val="dk1"/>
                </a:solidFill>
              </a:rPr>
              <a:t>2688 images</a:t>
            </a:r>
            <a:r>
              <a:rPr lang="es" sz="1100">
                <a:solidFill>
                  <a:schemeClr val="dk1"/>
                </a:solidFill>
              </a:rPr>
              <a:t> divided into </a:t>
            </a:r>
            <a:r>
              <a:rPr b="1" lang="es" sz="1100">
                <a:solidFill>
                  <a:schemeClr val="dk1"/>
                </a:solidFill>
              </a:rPr>
              <a:t>8 different classes:</a:t>
            </a:r>
            <a:r>
              <a:rPr lang="es" sz="1100">
                <a:solidFill>
                  <a:schemeClr val="dk1"/>
                </a:solidFill>
              </a:rPr>
              <a:t> coast, forest, highway, inside city, mountain, open country, street, and tall building.</a:t>
            </a:r>
            <a:endParaRPr sz="1100">
              <a:solidFill>
                <a:schemeClr val="dk1"/>
              </a:solidFill>
            </a:endParaRPr>
          </a:p>
          <a:p>
            <a:pPr indent="0" lvl="0" marL="0" rtl="0" algn="just">
              <a:spcBef>
                <a:spcPts val="0"/>
              </a:spcBef>
              <a:spcAft>
                <a:spcPts val="0"/>
              </a:spcAft>
              <a:buNone/>
            </a:pPr>
            <a:r>
              <a:t/>
            </a:r>
            <a:endParaRPr sz="500">
              <a:solidFill>
                <a:schemeClr val="dk1"/>
              </a:solidFill>
            </a:endParaRPr>
          </a:p>
          <a:p>
            <a:pPr indent="0" lvl="0" marL="0" rtl="0" algn="just">
              <a:spcBef>
                <a:spcPts val="0"/>
              </a:spcBef>
              <a:spcAft>
                <a:spcPts val="0"/>
              </a:spcAft>
              <a:buNone/>
            </a:pPr>
            <a:r>
              <a:rPr lang="es" sz="1100">
                <a:solidFill>
                  <a:schemeClr val="dk1"/>
                </a:solidFill>
              </a:rPr>
              <a:t>- </a:t>
            </a:r>
            <a:r>
              <a:rPr b="1" lang="es" sz="1100">
                <a:solidFill>
                  <a:schemeClr val="dk1"/>
                </a:solidFill>
              </a:rPr>
              <a:t>1881 images</a:t>
            </a:r>
            <a:r>
              <a:rPr lang="es" sz="1100">
                <a:solidFill>
                  <a:schemeClr val="dk1"/>
                </a:solidFill>
              </a:rPr>
              <a:t> will conform the </a:t>
            </a:r>
            <a:r>
              <a:rPr b="1" lang="es" sz="1100">
                <a:solidFill>
                  <a:schemeClr val="dk1"/>
                </a:solidFill>
              </a:rPr>
              <a:t>train set</a:t>
            </a:r>
            <a:r>
              <a:rPr lang="es" sz="1100">
                <a:solidFill>
                  <a:schemeClr val="dk1"/>
                </a:solidFill>
              </a:rPr>
              <a:t> (catalogue of our retrieval system).</a:t>
            </a:r>
            <a:endParaRPr sz="1100">
              <a:solidFill>
                <a:schemeClr val="dk1"/>
              </a:solidFill>
            </a:endParaRPr>
          </a:p>
          <a:p>
            <a:pPr indent="0" lvl="0" marL="0" rtl="0" algn="just">
              <a:spcBef>
                <a:spcPts val="0"/>
              </a:spcBef>
              <a:spcAft>
                <a:spcPts val="0"/>
              </a:spcAft>
              <a:buNone/>
            </a:pPr>
            <a:r>
              <a:t/>
            </a:r>
            <a:endParaRPr sz="500">
              <a:solidFill>
                <a:schemeClr val="dk1"/>
              </a:solidFill>
            </a:endParaRPr>
          </a:p>
          <a:p>
            <a:pPr indent="0" lvl="0" marL="0" rtl="0" algn="just">
              <a:spcBef>
                <a:spcPts val="0"/>
              </a:spcBef>
              <a:spcAft>
                <a:spcPts val="0"/>
              </a:spcAft>
              <a:buNone/>
            </a:pPr>
            <a:r>
              <a:rPr lang="es" sz="1100">
                <a:solidFill>
                  <a:schemeClr val="dk1"/>
                </a:solidFill>
              </a:rPr>
              <a:t>- </a:t>
            </a:r>
            <a:r>
              <a:rPr b="1" lang="es" sz="1100">
                <a:solidFill>
                  <a:schemeClr val="dk1"/>
                </a:solidFill>
              </a:rPr>
              <a:t>807 images</a:t>
            </a:r>
            <a:r>
              <a:rPr lang="es" sz="1100">
                <a:solidFill>
                  <a:schemeClr val="dk1"/>
                </a:solidFill>
              </a:rPr>
              <a:t> are used as </a:t>
            </a:r>
            <a:r>
              <a:rPr b="1" lang="es" sz="1100">
                <a:solidFill>
                  <a:schemeClr val="dk1"/>
                </a:solidFill>
              </a:rPr>
              <a:t>test set</a:t>
            </a:r>
            <a:r>
              <a:rPr lang="es" sz="1100">
                <a:solidFill>
                  <a:schemeClr val="dk1"/>
                </a:solidFill>
              </a:rPr>
              <a:t> and will be the query images, and we use them to retrieve the most similar images from the catalogue.</a:t>
            </a:r>
            <a:endParaRPr sz="1100">
              <a:solidFill>
                <a:schemeClr val="dk1"/>
              </a:solidFill>
            </a:endParaRPr>
          </a:p>
        </p:txBody>
      </p:sp>
      <p:sp>
        <p:nvSpPr>
          <p:cNvPr id="144" name="Google Shape;144;p27"/>
          <p:cNvSpPr txBox="1"/>
          <p:nvPr/>
        </p:nvSpPr>
        <p:spPr>
          <a:xfrm>
            <a:off x="471800" y="3580025"/>
            <a:ext cx="2433000" cy="3885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Pre-trained model</a:t>
            </a:r>
            <a:r>
              <a:rPr b="1" lang="es" sz="1200">
                <a:solidFill>
                  <a:schemeClr val="dk1"/>
                </a:solidFill>
              </a:rPr>
              <a:t>:</a:t>
            </a:r>
            <a:r>
              <a:rPr lang="es" sz="1200">
                <a:solidFill>
                  <a:schemeClr val="dk1"/>
                </a:solidFill>
              </a:rPr>
              <a:t> </a:t>
            </a:r>
            <a:r>
              <a:rPr lang="es" sz="1200">
                <a:solidFill>
                  <a:srgbClr val="0000FF"/>
                </a:solidFill>
              </a:rPr>
              <a:t>RES-Net 18</a:t>
            </a:r>
            <a:endParaRPr sz="1200">
              <a:solidFill>
                <a:srgbClr val="0000FF"/>
              </a:solidFill>
            </a:endParaRPr>
          </a:p>
        </p:txBody>
      </p:sp>
      <p:sp>
        <p:nvSpPr>
          <p:cNvPr id="145" name="Google Shape;145;p27"/>
          <p:cNvSpPr txBox="1"/>
          <p:nvPr/>
        </p:nvSpPr>
        <p:spPr>
          <a:xfrm>
            <a:off x="471800" y="3968525"/>
            <a:ext cx="8323500" cy="9159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 We will load the model and its weights and we are going to </a:t>
            </a:r>
            <a:r>
              <a:rPr b="1" lang="es" sz="1100">
                <a:solidFill>
                  <a:schemeClr val="dk1"/>
                </a:solidFill>
              </a:rPr>
              <a:t>remove the last layer.</a:t>
            </a:r>
            <a:r>
              <a:rPr lang="es" sz="1100">
                <a:solidFill>
                  <a:schemeClr val="dk1"/>
                </a:solidFill>
              </a:rPr>
              <a:t> Moreover we will </a:t>
            </a:r>
            <a:r>
              <a:rPr b="1" lang="es" sz="1100">
                <a:solidFill>
                  <a:schemeClr val="dk1"/>
                </a:solidFill>
              </a:rPr>
              <a:t>include a embedding layer</a:t>
            </a:r>
            <a:r>
              <a:rPr lang="es" sz="1100">
                <a:solidFill>
                  <a:schemeClr val="dk1"/>
                </a:solidFill>
              </a:rPr>
              <a:t> with size </a:t>
            </a:r>
            <a:r>
              <a:rPr b="1" lang="es" sz="1100">
                <a:solidFill>
                  <a:schemeClr val="dk1"/>
                </a:solidFill>
              </a:rPr>
              <a:t>2096</a:t>
            </a:r>
            <a:r>
              <a:rPr lang="es" sz="1100">
                <a:solidFill>
                  <a:schemeClr val="dk1"/>
                </a:solidFill>
              </a:rPr>
              <a:t>.</a:t>
            </a:r>
            <a:endParaRPr sz="1100">
              <a:solidFill>
                <a:schemeClr val="dk1"/>
              </a:solidFill>
            </a:endParaRPr>
          </a:p>
          <a:p>
            <a:pPr indent="0" lvl="0" marL="0" rtl="0" algn="just">
              <a:spcBef>
                <a:spcPts val="0"/>
              </a:spcBef>
              <a:spcAft>
                <a:spcPts val="0"/>
              </a:spcAft>
              <a:buNone/>
            </a:pPr>
            <a:r>
              <a:t/>
            </a:r>
            <a:endParaRPr sz="500">
              <a:solidFill>
                <a:schemeClr val="dk1"/>
              </a:solidFill>
            </a:endParaRPr>
          </a:p>
          <a:p>
            <a:pPr indent="0" lvl="0" marL="0" rtl="0" algn="just">
              <a:spcBef>
                <a:spcPts val="0"/>
              </a:spcBef>
              <a:spcAft>
                <a:spcPts val="0"/>
              </a:spcAft>
              <a:buNone/>
            </a:pPr>
            <a:r>
              <a:rPr lang="es" sz="1100">
                <a:solidFill>
                  <a:schemeClr val="dk1"/>
                </a:solidFill>
              </a:rPr>
              <a:t>- The </a:t>
            </a:r>
            <a:r>
              <a:rPr b="1" lang="es" sz="1100">
                <a:solidFill>
                  <a:schemeClr val="dk1"/>
                </a:solidFill>
              </a:rPr>
              <a:t>retrieval process</a:t>
            </a:r>
            <a:r>
              <a:rPr lang="es" sz="1100">
                <a:solidFill>
                  <a:schemeClr val="dk1"/>
                </a:solidFill>
              </a:rPr>
              <a:t> will be executed using the </a:t>
            </a:r>
            <a:r>
              <a:rPr b="1" lang="es" sz="1100">
                <a:solidFill>
                  <a:schemeClr val="dk1"/>
                </a:solidFill>
              </a:rPr>
              <a:t>K-NN </a:t>
            </a:r>
            <a:r>
              <a:rPr lang="es" sz="1100">
                <a:solidFill>
                  <a:schemeClr val="dk1"/>
                </a:solidFill>
              </a:rPr>
              <a:t>method. The number of neighbours (K) and the distance used will be obtained by an </a:t>
            </a:r>
            <a:r>
              <a:rPr b="1" lang="es" sz="1100">
                <a:solidFill>
                  <a:schemeClr val="dk1"/>
                </a:solidFill>
              </a:rPr>
              <a:t>Optuna hyperparameter optimization.</a:t>
            </a:r>
            <a:endParaRPr b="1" sz="1100">
              <a:solidFill>
                <a:schemeClr val="dk1"/>
              </a:solidFill>
            </a:endParaRPr>
          </a:p>
        </p:txBody>
      </p:sp>
      <p:pic>
        <p:nvPicPr>
          <p:cNvPr id="146" name="Google Shape;146;p27"/>
          <p:cNvPicPr preferRelativeResize="0"/>
          <p:nvPr/>
        </p:nvPicPr>
        <p:blipFill rotWithShape="1">
          <a:blip r:embed="rId3">
            <a:alphaModFix/>
          </a:blip>
          <a:srcRect b="0" l="0" r="0" t="0"/>
          <a:stretch/>
        </p:blipFill>
        <p:spPr>
          <a:xfrm>
            <a:off x="3799700" y="536025"/>
            <a:ext cx="4630575" cy="1518775"/>
          </a:xfrm>
          <a:prstGeom prst="rect">
            <a:avLst/>
          </a:prstGeom>
          <a:noFill/>
          <a:ln>
            <a:noFill/>
          </a:ln>
        </p:spPr>
      </p:pic>
      <p:sp>
        <p:nvSpPr>
          <p:cNvPr id="147" name="Google Shape;147;p27"/>
          <p:cNvSpPr txBox="1"/>
          <p:nvPr/>
        </p:nvSpPr>
        <p:spPr>
          <a:xfrm>
            <a:off x="3734950" y="2090900"/>
            <a:ext cx="1544700" cy="3885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Employed Metrics:</a:t>
            </a:r>
            <a:endParaRPr sz="1200">
              <a:solidFill>
                <a:srgbClr val="0000FF"/>
              </a:solidFill>
            </a:endParaRPr>
          </a:p>
        </p:txBody>
      </p:sp>
      <p:sp>
        <p:nvSpPr>
          <p:cNvPr id="148" name="Google Shape;148;p27"/>
          <p:cNvSpPr txBox="1"/>
          <p:nvPr/>
        </p:nvSpPr>
        <p:spPr>
          <a:xfrm>
            <a:off x="3734950" y="2479400"/>
            <a:ext cx="5079000" cy="14127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100">
                <a:solidFill>
                  <a:schemeClr val="dk1"/>
                </a:solidFill>
              </a:rPr>
              <a:t>Precision at k=1 (Prec@1):</a:t>
            </a:r>
            <a:r>
              <a:rPr lang="es" sz="1100">
                <a:solidFill>
                  <a:schemeClr val="dk1"/>
                </a:solidFill>
              </a:rPr>
              <a:t> Tells us if the first retrieved image for each query is correct or not.</a:t>
            </a:r>
            <a:endParaRPr sz="1100">
              <a:solidFill>
                <a:schemeClr val="dk1"/>
              </a:solidFill>
            </a:endParaRPr>
          </a:p>
          <a:p>
            <a:pPr indent="0" lvl="0" marL="0" rtl="0" algn="just">
              <a:spcBef>
                <a:spcPts val="0"/>
              </a:spcBef>
              <a:spcAft>
                <a:spcPts val="0"/>
              </a:spcAft>
              <a:buNone/>
            </a:pPr>
            <a:r>
              <a:rPr b="1" lang="es" sz="1100">
                <a:solidFill>
                  <a:schemeClr val="dk1"/>
                </a:solidFill>
              </a:rPr>
              <a:t>Precision at k=5 (Prec@5):</a:t>
            </a:r>
            <a:r>
              <a:rPr lang="es" sz="1100">
                <a:solidFill>
                  <a:schemeClr val="dk1"/>
                </a:solidFill>
              </a:rPr>
              <a:t> Tells us the percentage of images retrieved correctly in the 5 first images of each query image.</a:t>
            </a:r>
            <a:endParaRPr sz="1100">
              <a:solidFill>
                <a:schemeClr val="dk1"/>
              </a:solidFill>
            </a:endParaRPr>
          </a:p>
          <a:p>
            <a:pPr indent="0" lvl="0" marL="0" rtl="0" algn="just">
              <a:spcBef>
                <a:spcPts val="0"/>
              </a:spcBef>
              <a:spcAft>
                <a:spcPts val="0"/>
              </a:spcAft>
              <a:buNone/>
            </a:pPr>
            <a:r>
              <a:rPr b="1" lang="es" sz="1100">
                <a:solidFill>
                  <a:schemeClr val="dk1"/>
                </a:solidFill>
              </a:rPr>
              <a:t>Mean Average Precision (mAP).</a:t>
            </a:r>
            <a:r>
              <a:rPr lang="es" sz="1100">
                <a:solidFill>
                  <a:schemeClr val="dk1"/>
                </a:solidFill>
              </a:rPr>
              <a:t> Is the mean of the Average Precision (AP), the AP penalizes the models that are not able to sort the retrieved images with the correct images leading the set.</a:t>
            </a:r>
            <a:endParaRPr sz="11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260575" y="16247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000"/>
              <a:t>Task (a): Image retrieval with pre-trained image classification model.</a:t>
            </a:r>
            <a:endParaRPr sz="2000"/>
          </a:p>
        </p:txBody>
      </p:sp>
      <p:sp>
        <p:nvSpPr>
          <p:cNvPr id="154" name="Google Shape;154;p28"/>
          <p:cNvSpPr txBox="1"/>
          <p:nvPr/>
        </p:nvSpPr>
        <p:spPr>
          <a:xfrm>
            <a:off x="150200" y="693825"/>
            <a:ext cx="3032100" cy="379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OPTUNA hyperparameter optimization:</a:t>
            </a:r>
            <a:endParaRPr b="1" sz="1200">
              <a:solidFill>
                <a:schemeClr val="dk1"/>
              </a:solidFill>
            </a:endParaRPr>
          </a:p>
        </p:txBody>
      </p:sp>
      <p:sp>
        <p:nvSpPr>
          <p:cNvPr id="155" name="Google Shape;155;p28"/>
          <p:cNvSpPr txBox="1"/>
          <p:nvPr/>
        </p:nvSpPr>
        <p:spPr>
          <a:xfrm>
            <a:off x="150200" y="1072875"/>
            <a:ext cx="4329300" cy="1165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After </a:t>
            </a:r>
            <a:r>
              <a:rPr lang="es" sz="1200">
                <a:solidFill>
                  <a:schemeClr val="dk1"/>
                </a:solidFill>
              </a:rPr>
              <a:t>applying</a:t>
            </a:r>
            <a:r>
              <a:rPr lang="es" sz="1200">
                <a:solidFill>
                  <a:schemeClr val="dk1"/>
                </a:solidFill>
              </a:rPr>
              <a:t> the optimization the higher results in </a:t>
            </a:r>
            <a:r>
              <a:rPr lang="es" sz="1200">
                <a:solidFill>
                  <a:schemeClr val="dk1"/>
                </a:solidFill>
              </a:rPr>
              <a:t>terms</a:t>
            </a:r>
            <a:r>
              <a:rPr lang="es" sz="1200">
                <a:solidFill>
                  <a:schemeClr val="dk1"/>
                </a:solidFill>
              </a:rPr>
              <a:t> of the sum of mapk1 + mapk5 are: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KNN neighbors: </a:t>
            </a:r>
            <a:r>
              <a:rPr lang="es" sz="1200">
                <a:solidFill>
                  <a:srgbClr val="0000FF"/>
                </a:solidFill>
              </a:rPr>
              <a:t>45</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euclidean metric: </a:t>
            </a:r>
            <a:r>
              <a:rPr lang="es" sz="1200">
                <a:solidFill>
                  <a:srgbClr val="0000FF"/>
                </a:solidFill>
              </a:rPr>
              <a:t>euclidean</a:t>
            </a:r>
            <a:endParaRPr sz="1200">
              <a:solidFill>
                <a:srgbClr val="0000FF"/>
              </a:solidFill>
            </a:endParaRPr>
          </a:p>
        </p:txBody>
      </p:sp>
      <p:sp>
        <p:nvSpPr>
          <p:cNvPr id="156" name="Google Shape;156;p28"/>
          <p:cNvSpPr txBox="1"/>
          <p:nvPr/>
        </p:nvSpPr>
        <p:spPr>
          <a:xfrm>
            <a:off x="150200" y="2290175"/>
            <a:ext cx="1727700" cy="379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Quantitative results</a:t>
            </a:r>
            <a:r>
              <a:rPr b="1" lang="es" sz="1200">
                <a:solidFill>
                  <a:schemeClr val="dk1"/>
                </a:solidFill>
              </a:rPr>
              <a:t>:</a:t>
            </a:r>
            <a:endParaRPr b="1" sz="1200">
              <a:solidFill>
                <a:schemeClr val="dk1"/>
              </a:solidFill>
            </a:endParaRPr>
          </a:p>
        </p:txBody>
      </p:sp>
      <p:sp>
        <p:nvSpPr>
          <p:cNvPr id="157" name="Google Shape;157;p28"/>
          <p:cNvSpPr txBox="1"/>
          <p:nvPr/>
        </p:nvSpPr>
        <p:spPr>
          <a:xfrm>
            <a:off x="4479500" y="1072875"/>
            <a:ext cx="4530600" cy="11658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Like the model is pre-trained we are not going to train the model again. So we are going to use it to obtain the features of each image and later use these features to fit the KNN model with the train set images (catalogue).  Once the KNN is fitted we can use it to obtain the K similar images of our test images (query).</a:t>
            </a:r>
            <a:endParaRPr sz="1200">
              <a:solidFill>
                <a:schemeClr val="dk1"/>
              </a:solidFill>
            </a:endParaRPr>
          </a:p>
        </p:txBody>
      </p:sp>
      <p:sp>
        <p:nvSpPr>
          <p:cNvPr id="158" name="Google Shape;158;p28"/>
          <p:cNvSpPr txBox="1"/>
          <p:nvPr/>
        </p:nvSpPr>
        <p:spPr>
          <a:xfrm>
            <a:off x="4479500" y="693825"/>
            <a:ext cx="1545000" cy="379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Retrieval pipeline</a:t>
            </a:r>
            <a:r>
              <a:rPr b="1" lang="es" sz="1200">
                <a:solidFill>
                  <a:schemeClr val="dk1"/>
                </a:solidFill>
              </a:rPr>
              <a:t>:</a:t>
            </a:r>
            <a:endParaRPr b="1" sz="1200">
              <a:solidFill>
                <a:schemeClr val="dk1"/>
              </a:solidFill>
            </a:endParaRPr>
          </a:p>
        </p:txBody>
      </p:sp>
      <p:cxnSp>
        <p:nvCxnSpPr>
          <p:cNvPr id="159" name="Google Shape;159;p28"/>
          <p:cNvCxnSpPr/>
          <p:nvPr/>
        </p:nvCxnSpPr>
        <p:spPr>
          <a:xfrm>
            <a:off x="4495925" y="1110100"/>
            <a:ext cx="0" cy="11379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8"/>
          <p:cNvSpPr txBox="1"/>
          <p:nvPr/>
        </p:nvSpPr>
        <p:spPr>
          <a:xfrm>
            <a:off x="150200" y="2669375"/>
            <a:ext cx="5905200" cy="22059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The metrics obtained after the inference in our retrieval system are:</a:t>
            </a:r>
            <a:endParaRPr sz="1200">
              <a:solidFill>
                <a:schemeClr val="dk1"/>
              </a:solidFill>
            </a:endParaRPr>
          </a:p>
          <a:p>
            <a:pPr indent="0" lvl="0" marL="0" rtl="0" algn="just">
              <a:spcBef>
                <a:spcPts val="0"/>
              </a:spcBef>
              <a:spcAft>
                <a:spcPts val="0"/>
              </a:spcAft>
              <a:buNone/>
            </a:pPr>
            <a:r>
              <a:t/>
            </a:r>
            <a:endParaRPr sz="100">
              <a:solidFill>
                <a:schemeClr val="dk1"/>
              </a:solidFill>
            </a:endParaRPr>
          </a:p>
          <a:p>
            <a:pPr indent="0" lvl="0" marL="0" rtl="0" algn="just">
              <a:spcBef>
                <a:spcPts val="0"/>
              </a:spcBef>
              <a:spcAft>
                <a:spcPts val="0"/>
              </a:spcAft>
              <a:buNone/>
            </a:pPr>
            <a:r>
              <a:rPr b="1" lang="es" sz="1200">
                <a:solidFill>
                  <a:schemeClr val="dk1"/>
                </a:solidFill>
              </a:rPr>
              <a:t>Mean average precision:</a:t>
            </a:r>
            <a:r>
              <a:rPr lang="es" sz="1200">
                <a:solidFill>
                  <a:schemeClr val="dk1"/>
                </a:solidFill>
              </a:rPr>
              <a:t> 0.8867601697348436</a:t>
            </a:r>
            <a:endParaRPr sz="1200">
              <a:solidFill>
                <a:schemeClr val="dk1"/>
              </a:solidFill>
            </a:endParaRPr>
          </a:p>
          <a:p>
            <a:pPr indent="0" lvl="0" marL="0" rtl="0" algn="just">
              <a:spcBef>
                <a:spcPts val="0"/>
              </a:spcBef>
              <a:spcAft>
                <a:spcPts val="0"/>
              </a:spcAft>
              <a:buNone/>
            </a:pPr>
            <a:r>
              <a:rPr b="1" lang="es" sz="1200">
                <a:solidFill>
                  <a:schemeClr val="dk1"/>
                </a:solidFill>
              </a:rPr>
              <a:t>Precision@1:</a:t>
            </a:r>
            <a:r>
              <a:rPr lang="es" sz="1200">
                <a:solidFill>
                  <a:schemeClr val="dk1"/>
                </a:solidFill>
              </a:rPr>
              <a:t> 0.8525402726146221</a:t>
            </a:r>
            <a:endParaRPr sz="1200">
              <a:solidFill>
                <a:schemeClr val="dk1"/>
              </a:solidFill>
            </a:endParaRPr>
          </a:p>
          <a:p>
            <a:pPr indent="0" lvl="0" marL="0" rtl="0" algn="just">
              <a:spcBef>
                <a:spcPts val="0"/>
              </a:spcBef>
              <a:spcAft>
                <a:spcPts val="0"/>
              </a:spcAft>
              <a:buNone/>
            </a:pPr>
            <a:r>
              <a:rPr b="1" lang="es" sz="1200">
                <a:solidFill>
                  <a:schemeClr val="dk1"/>
                </a:solidFill>
              </a:rPr>
              <a:t>Precision@5</a:t>
            </a:r>
            <a:r>
              <a:rPr lang="es" sz="1200">
                <a:solidFill>
                  <a:schemeClr val="dk1"/>
                </a:solidFill>
              </a:rPr>
              <a:t>: 0.8009913258983892</a:t>
            </a:r>
            <a:endParaRPr sz="12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200">
                <a:solidFill>
                  <a:schemeClr val="dk1"/>
                </a:solidFill>
              </a:rPr>
              <a:t>So the results are very good, and if we analyze the </a:t>
            </a:r>
            <a:r>
              <a:rPr b="1" lang="es" sz="1200">
                <a:solidFill>
                  <a:schemeClr val="dk1"/>
                </a:solidFill>
              </a:rPr>
              <a:t>precision vs recall curve</a:t>
            </a:r>
            <a:r>
              <a:rPr lang="es" sz="1200">
                <a:solidFill>
                  <a:schemeClr val="dk1"/>
                </a:solidFill>
              </a:rPr>
              <a:t> class by class we can see similar results to the Week 1. The class open country is the lowest, the reason is the similar features of this class with others, </a:t>
            </a:r>
            <a:r>
              <a:rPr lang="es" sz="1200">
                <a:solidFill>
                  <a:schemeClr val="dk1"/>
                </a:solidFill>
              </a:rPr>
              <a:t>especially</a:t>
            </a:r>
            <a:r>
              <a:rPr lang="es" sz="1200">
                <a:solidFill>
                  <a:schemeClr val="dk1"/>
                </a:solidFill>
              </a:rPr>
              <a:t> with coast, highway and mountain images. The tall building class is the highest and is </a:t>
            </a:r>
            <a:r>
              <a:rPr lang="es" sz="1200">
                <a:solidFill>
                  <a:schemeClr val="dk1"/>
                </a:solidFill>
              </a:rPr>
              <a:t>nearby</a:t>
            </a:r>
            <a:r>
              <a:rPr lang="es" sz="1200">
                <a:solidFill>
                  <a:schemeClr val="dk1"/>
                </a:solidFill>
              </a:rPr>
              <a:t> perfect, this also has a lot of sense because the features of tall buildings are very different to the rest of classes so the distance between it and the rest will be higher so the retrieval will be easier.</a:t>
            </a:r>
            <a:endParaRPr sz="1200">
              <a:solidFill>
                <a:schemeClr val="dk1"/>
              </a:solidFill>
            </a:endParaRPr>
          </a:p>
        </p:txBody>
      </p:sp>
      <p:pic>
        <p:nvPicPr>
          <p:cNvPr id="161" name="Google Shape;161;p28"/>
          <p:cNvPicPr preferRelativeResize="0"/>
          <p:nvPr/>
        </p:nvPicPr>
        <p:blipFill rotWithShape="1">
          <a:blip r:embed="rId3">
            <a:alphaModFix/>
          </a:blip>
          <a:srcRect b="0" l="0" r="6059" t="0"/>
          <a:stretch/>
        </p:blipFill>
        <p:spPr>
          <a:xfrm>
            <a:off x="6055450" y="2492925"/>
            <a:ext cx="3088550" cy="2465875"/>
          </a:xfrm>
          <a:prstGeom prst="rect">
            <a:avLst/>
          </a:prstGeom>
          <a:noFill/>
          <a:ln>
            <a:noFill/>
          </a:ln>
        </p:spPr>
      </p:pic>
      <p:sp>
        <p:nvSpPr>
          <p:cNvPr id="162" name="Google Shape;162;p28"/>
          <p:cNvSpPr txBox="1"/>
          <p:nvPr/>
        </p:nvSpPr>
        <p:spPr>
          <a:xfrm>
            <a:off x="4130575" y="3120025"/>
            <a:ext cx="1727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Run time:</a:t>
            </a:r>
            <a:r>
              <a:rPr lang="es" sz="1200">
                <a:solidFill>
                  <a:schemeClr val="dk1"/>
                </a:solidFill>
              </a:rPr>
              <a:t> 3s *</a:t>
            </a:r>
            <a:endParaRPr sz="1200">
              <a:solidFill>
                <a:schemeClr val="dk1"/>
              </a:solidFill>
            </a:endParaRPr>
          </a:p>
        </p:txBody>
      </p:sp>
      <p:sp>
        <p:nvSpPr>
          <p:cNvPr id="163" name="Google Shape;163;p28"/>
          <p:cNvSpPr txBox="1"/>
          <p:nvPr/>
        </p:nvSpPr>
        <p:spPr>
          <a:xfrm>
            <a:off x="2279025" y="2304575"/>
            <a:ext cx="59937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 (All runs of the project have been computed on a RTX 3090)</a:t>
            </a:r>
            <a:endParaRPr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60575" y="16247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000"/>
              <a:t>Task (a): Image retrieval with pre-trained image classification model.</a:t>
            </a:r>
            <a:endParaRPr sz="2000"/>
          </a:p>
        </p:txBody>
      </p:sp>
      <p:pic>
        <p:nvPicPr>
          <p:cNvPr id="169" name="Google Shape;169;p29"/>
          <p:cNvPicPr preferRelativeResize="0"/>
          <p:nvPr/>
        </p:nvPicPr>
        <p:blipFill>
          <a:blip r:embed="rId3">
            <a:alphaModFix/>
          </a:blip>
          <a:stretch>
            <a:fillRect/>
          </a:stretch>
        </p:blipFill>
        <p:spPr>
          <a:xfrm>
            <a:off x="3823650" y="1079850"/>
            <a:ext cx="1357550" cy="1357550"/>
          </a:xfrm>
          <a:prstGeom prst="rect">
            <a:avLst/>
          </a:prstGeom>
          <a:noFill/>
          <a:ln cap="flat" cmpd="sng" w="9525">
            <a:solidFill>
              <a:schemeClr val="accent4"/>
            </a:solidFill>
            <a:prstDash val="solid"/>
            <a:round/>
            <a:headEnd len="sm" w="sm" type="none"/>
            <a:tailEnd len="sm" w="sm" type="none"/>
          </a:ln>
        </p:spPr>
      </p:pic>
      <p:pic>
        <p:nvPicPr>
          <p:cNvPr id="170" name="Google Shape;170;p29"/>
          <p:cNvPicPr preferRelativeResize="0"/>
          <p:nvPr/>
        </p:nvPicPr>
        <p:blipFill>
          <a:blip r:embed="rId4">
            <a:alphaModFix/>
          </a:blip>
          <a:stretch>
            <a:fillRect/>
          </a:stretch>
        </p:blipFill>
        <p:spPr>
          <a:xfrm>
            <a:off x="217150" y="3119875"/>
            <a:ext cx="1357550" cy="1357550"/>
          </a:xfrm>
          <a:prstGeom prst="rect">
            <a:avLst/>
          </a:prstGeom>
          <a:noFill/>
          <a:ln cap="flat" cmpd="sng" w="9525">
            <a:solidFill>
              <a:schemeClr val="accent4"/>
            </a:solidFill>
            <a:prstDash val="solid"/>
            <a:round/>
            <a:headEnd len="sm" w="sm" type="none"/>
            <a:tailEnd len="sm" w="sm" type="none"/>
          </a:ln>
        </p:spPr>
      </p:pic>
      <p:sp>
        <p:nvSpPr>
          <p:cNvPr id="171" name="Google Shape;171;p29"/>
          <p:cNvSpPr txBox="1"/>
          <p:nvPr/>
        </p:nvSpPr>
        <p:spPr>
          <a:xfrm>
            <a:off x="217150" y="447742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11.559606552124023</a:t>
            </a:r>
            <a:endParaRPr sz="900">
              <a:solidFill>
                <a:schemeClr val="dk1"/>
              </a:solidFill>
            </a:endParaRPr>
          </a:p>
        </p:txBody>
      </p:sp>
      <p:pic>
        <p:nvPicPr>
          <p:cNvPr id="172" name="Google Shape;172;p29"/>
          <p:cNvPicPr preferRelativeResize="0"/>
          <p:nvPr/>
        </p:nvPicPr>
        <p:blipFill>
          <a:blip r:embed="rId5">
            <a:alphaModFix/>
          </a:blip>
          <a:stretch>
            <a:fillRect/>
          </a:stretch>
        </p:blipFill>
        <p:spPr>
          <a:xfrm>
            <a:off x="2023425" y="3119875"/>
            <a:ext cx="1357550" cy="1357550"/>
          </a:xfrm>
          <a:prstGeom prst="rect">
            <a:avLst/>
          </a:prstGeom>
          <a:noFill/>
          <a:ln cap="flat" cmpd="sng" w="9525">
            <a:solidFill>
              <a:schemeClr val="accent4"/>
            </a:solidFill>
            <a:prstDash val="solid"/>
            <a:round/>
            <a:headEnd len="sm" w="sm" type="none"/>
            <a:tailEnd len="sm" w="sm" type="none"/>
          </a:ln>
        </p:spPr>
      </p:pic>
      <p:pic>
        <p:nvPicPr>
          <p:cNvPr id="173" name="Google Shape;173;p29"/>
          <p:cNvPicPr preferRelativeResize="0"/>
          <p:nvPr/>
        </p:nvPicPr>
        <p:blipFill>
          <a:blip r:embed="rId6">
            <a:alphaModFix/>
          </a:blip>
          <a:stretch>
            <a:fillRect/>
          </a:stretch>
        </p:blipFill>
        <p:spPr>
          <a:xfrm>
            <a:off x="3829700" y="3119875"/>
            <a:ext cx="1357550" cy="1357550"/>
          </a:xfrm>
          <a:prstGeom prst="rect">
            <a:avLst/>
          </a:prstGeom>
          <a:noFill/>
          <a:ln cap="flat" cmpd="sng" w="9525">
            <a:solidFill>
              <a:schemeClr val="accent4"/>
            </a:solidFill>
            <a:prstDash val="solid"/>
            <a:round/>
            <a:headEnd len="sm" w="sm" type="none"/>
            <a:tailEnd len="sm" w="sm" type="none"/>
          </a:ln>
        </p:spPr>
      </p:pic>
      <p:pic>
        <p:nvPicPr>
          <p:cNvPr id="174" name="Google Shape;174;p29"/>
          <p:cNvPicPr preferRelativeResize="0"/>
          <p:nvPr/>
        </p:nvPicPr>
        <p:blipFill>
          <a:blip r:embed="rId7">
            <a:alphaModFix/>
          </a:blip>
          <a:stretch>
            <a:fillRect/>
          </a:stretch>
        </p:blipFill>
        <p:spPr>
          <a:xfrm>
            <a:off x="5609025" y="3119875"/>
            <a:ext cx="1357550" cy="1357550"/>
          </a:xfrm>
          <a:prstGeom prst="rect">
            <a:avLst/>
          </a:prstGeom>
          <a:noFill/>
          <a:ln cap="flat" cmpd="sng" w="9525">
            <a:solidFill>
              <a:schemeClr val="accent4"/>
            </a:solidFill>
            <a:prstDash val="solid"/>
            <a:round/>
            <a:headEnd len="sm" w="sm" type="none"/>
            <a:tailEnd len="sm" w="sm" type="none"/>
          </a:ln>
        </p:spPr>
      </p:pic>
      <p:pic>
        <p:nvPicPr>
          <p:cNvPr id="175" name="Google Shape;175;p29"/>
          <p:cNvPicPr preferRelativeResize="0"/>
          <p:nvPr/>
        </p:nvPicPr>
        <p:blipFill>
          <a:blip r:embed="rId8">
            <a:alphaModFix/>
          </a:blip>
          <a:stretch>
            <a:fillRect/>
          </a:stretch>
        </p:blipFill>
        <p:spPr>
          <a:xfrm>
            <a:off x="7324825" y="3119875"/>
            <a:ext cx="1357550" cy="1357550"/>
          </a:xfrm>
          <a:prstGeom prst="rect">
            <a:avLst/>
          </a:prstGeom>
          <a:noFill/>
          <a:ln cap="flat" cmpd="sng" w="9525">
            <a:solidFill>
              <a:schemeClr val="accent4"/>
            </a:solidFill>
            <a:prstDash val="solid"/>
            <a:round/>
            <a:headEnd len="sm" w="sm" type="none"/>
            <a:tailEnd len="sm" w="sm" type="none"/>
          </a:ln>
        </p:spPr>
      </p:pic>
      <p:sp>
        <p:nvSpPr>
          <p:cNvPr id="176" name="Google Shape;176;p29"/>
          <p:cNvSpPr txBox="1"/>
          <p:nvPr/>
        </p:nvSpPr>
        <p:spPr>
          <a:xfrm>
            <a:off x="1995088"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11.675782203674316</a:t>
            </a:r>
            <a:endParaRPr sz="900">
              <a:solidFill>
                <a:schemeClr val="dk1"/>
              </a:solidFill>
            </a:endParaRPr>
          </a:p>
        </p:txBody>
      </p:sp>
      <p:sp>
        <p:nvSpPr>
          <p:cNvPr id="177" name="Google Shape;177;p29"/>
          <p:cNvSpPr txBox="1"/>
          <p:nvPr/>
        </p:nvSpPr>
        <p:spPr>
          <a:xfrm>
            <a:off x="3773025"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11.990601539611816</a:t>
            </a:r>
            <a:endParaRPr sz="900">
              <a:solidFill>
                <a:schemeClr val="dk1"/>
              </a:solidFill>
            </a:endParaRPr>
          </a:p>
        </p:txBody>
      </p:sp>
      <p:sp>
        <p:nvSpPr>
          <p:cNvPr id="178" name="Google Shape;178;p29"/>
          <p:cNvSpPr txBox="1"/>
          <p:nvPr/>
        </p:nvSpPr>
        <p:spPr>
          <a:xfrm>
            <a:off x="557930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12.204532623291016</a:t>
            </a:r>
            <a:endParaRPr sz="900">
              <a:solidFill>
                <a:schemeClr val="dk1"/>
              </a:solidFill>
            </a:endParaRPr>
          </a:p>
        </p:txBody>
      </p:sp>
      <p:sp>
        <p:nvSpPr>
          <p:cNvPr id="179" name="Google Shape;179;p29"/>
          <p:cNvSpPr txBox="1"/>
          <p:nvPr/>
        </p:nvSpPr>
        <p:spPr>
          <a:xfrm>
            <a:off x="732890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12.235445976257324</a:t>
            </a:r>
            <a:endParaRPr sz="900">
              <a:solidFill>
                <a:schemeClr val="dk1"/>
              </a:solidFill>
            </a:endParaRPr>
          </a:p>
        </p:txBody>
      </p:sp>
      <p:sp>
        <p:nvSpPr>
          <p:cNvPr id="180" name="Google Shape;180;p29"/>
          <p:cNvSpPr txBox="1"/>
          <p:nvPr/>
        </p:nvSpPr>
        <p:spPr>
          <a:xfrm>
            <a:off x="3710625" y="703050"/>
            <a:ext cx="1595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street</a:t>
            </a:r>
            <a:endParaRPr sz="1200">
              <a:solidFill>
                <a:srgbClr val="0000FF"/>
              </a:solidFill>
            </a:endParaRPr>
          </a:p>
        </p:txBody>
      </p:sp>
      <p:sp>
        <p:nvSpPr>
          <p:cNvPr id="181" name="Google Shape;181;p29"/>
          <p:cNvSpPr txBox="1"/>
          <p:nvPr/>
        </p:nvSpPr>
        <p:spPr>
          <a:xfrm>
            <a:off x="217150" y="2060600"/>
            <a:ext cx="2262000" cy="47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Top-5 nearest neighbors and </a:t>
            </a:r>
            <a:r>
              <a:rPr lang="es" sz="1200">
                <a:solidFill>
                  <a:schemeClr val="dk1"/>
                </a:solidFill>
              </a:rPr>
              <a:t>their</a:t>
            </a:r>
            <a:r>
              <a:rPr lang="es" sz="1200">
                <a:solidFill>
                  <a:schemeClr val="dk1"/>
                </a:solidFill>
              </a:rPr>
              <a:t> distance</a:t>
            </a:r>
            <a:r>
              <a:rPr lang="es" sz="1200">
                <a:solidFill>
                  <a:schemeClr val="dk1"/>
                </a:solidFill>
              </a:rPr>
              <a:t>:</a:t>
            </a:r>
            <a:r>
              <a:rPr lang="es" sz="1200">
                <a:solidFill>
                  <a:srgbClr val="0000FF"/>
                </a:solidFill>
              </a:rPr>
              <a:t> </a:t>
            </a:r>
            <a:endParaRPr sz="1200">
              <a:solidFill>
                <a:srgbClr val="0000FF"/>
              </a:solidFill>
            </a:endParaRPr>
          </a:p>
        </p:txBody>
      </p:sp>
      <p:sp>
        <p:nvSpPr>
          <p:cNvPr id="182" name="Google Shape;182;p29"/>
          <p:cNvSpPr txBox="1"/>
          <p:nvPr/>
        </p:nvSpPr>
        <p:spPr>
          <a:xfrm>
            <a:off x="12012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183" name="Google Shape;183;p29"/>
          <p:cNvSpPr txBox="1"/>
          <p:nvPr/>
        </p:nvSpPr>
        <p:spPr>
          <a:xfrm>
            <a:off x="83760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184" name="Google Shape;184;p29"/>
          <p:cNvSpPr txBox="1"/>
          <p:nvPr/>
        </p:nvSpPr>
        <p:spPr>
          <a:xfrm>
            <a:off x="65823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185" name="Google Shape;185;p29"/>
          <p:cNvSpPr txBox="1"/>
          <p:nvPr/>
        </p:nvSpPr>
        <p:spPr>
          <a:xfrm>
            <a:off x="47886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186" name="Google Shape;186;p29"/>
          <p:cNvSpPr txBox="1"/>
          <p:nvPr/>
        </p:nvSpPr>
        <p:spPr>
          <a:xfrm>
            <a:off x="29949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187" name="Google Shape;187;p29"/>
          <p:cNvSpPr txBox="1"/>
          <p:nvPr/>
        </p:nvSpPr>
        <p:spPr>
          <a:xfrm>
            <a:off x="5757975" y="801200"/>
            <a:ext cx="2618100" cy="16782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As we can  see in this example the retrieval images are from the same class as the query so te system is working correctly. If we analyze the images we can propose that the region of the image that gives the </a:t>
            </a:r>
            <a:r>
              <a:rPr lang="es" sz="1100">
                <a:solidFill>
                  <a:schemeClr val="dk1"/>
                </a:solidFill>
              </a:rPr>
              <a:t>relation</a:t>
            </a:r>
            <a:r>
              <a:rPr lang="es" sz="1100">
                <a:solidFill>
                  <a:schemeClr val="dk1"/>
                </a:solidFill>
              </a:rPr>
              <a:t> </a:t>
            </a:r>
            <a:r>
              <a:rPr lang="es" sz="1100">
                <a:solidFill>
                  <a:schemeClr val="dk1"/>
                </a:solidFill>
              </a:rPr>
              <a:t>between</a:t>
            </a:r>
            <a:r>
              <a:rPr lang="es" sz="1100">
                <a:solidFill>
                  <a:schemeClr val="dk1"/>
                </a:solidFill>
              </a:rPr>
              <a:t> them is the sky and the building’s top parts, since they are very similar in all the images.</a:t>
            </a:r>
            <a:endParaRPr sz="1100">
              <a:solidFill>
                <a:schemeClr val="dk1"/>
              </a:solidFill>
            </a:endParaRPr>
          </a:p>
        </p:txBody>
      </p:sp>
      <p:sp>
        <p:nvSpPr>
          <p:cNvPr id="188" name="Google Shape;188;p29"/>
          <p:cNvSpPr txBox="1"/>
          <p:nvPr/>
        </p:nvSpPr>
        <p:spPr>
          <a:xfrm>
            <a:off x="260575" y="642175"/>
            <a:ext cx="17886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Qualitative results:</a:t>
            </a:r>
            <a:endParaRPr b="1">
              <a:solidFill>
                <a:schemeClr val="dk1"/>
              </a:solidFill>
            </a:endParaRPr>
          </a:p>
        </p:txBody>
      </p:sp>
      <p:cxnSp>
        <p:nvCxnSpPr>
          <p:cNvPr id="189" name="Google Shape;189;p29"/>
          <p:cNvCxnSpPr>
            <a:stCxn id="169" idx="2"/>
          </p:cNvCxnSpPr>
          <p:nvPr/>
        </p:nvCxnSpPr>
        <p:spPr>
          <a:xfrm flipH="1">
            <a:off x="1785325" y="2437400"/>
            <a:ext cx="2717100" cy="522900"/>
          </a:xfrm>
          <a:prstGeom prst="straightConnector1">
            <a:avLst/>
          </a:prstGeom>
          <a:noFill/>
          <a:ln cap="flat" cmpd="sng" w="9525">
            <a:solidFill>
              <a:srgbClr val="274857"/>
            </a:solidFill>
            <a:prstDash val="solid"/>
            <a:round/>
            <a:headEnd len="med" w="med" type="none"/>
            <a:tailEnd len="med" w="med" type="triangle"/>
          </a:ln>
        </p:spPr>
      </p:cxnSp>
      <p:cxnSp>
        <p:nvCxnSpPr>
          <p:cNvPr id="190" name="Google Shape;190;p29"/>
          <p:cNvCxnSpPr>
            <a:stCxn id="169" idx="2"/>
            <a:endCxn id="186" idx="0"/>
          </p:cNvCxnSpPr>
          <p:nvPr/>
        </p:nvCxnSpPr>
        <p:spPr>
          <a:xfrm flipH="1">
            <a:off x="3282325" y="2437400"/>
            <a:ext cx="1220100" cy="522900"/>
          </a:xfrm>
          <a:prstGeom prst="straightConnector1">
            <a:avLst/>
          </a:prstGeom>
          <a:noFill/>
          <a:ln cap="flat" cmpd="sng" w="9525">
            <a:solidFill>
              <a:srgbClr val="274857"/>
            </a:solidFill>
            <a:prstDash val="solid"/>
            <a:round/>
            <a:headEnd len="med" w="med" type="none"/>
            <a:tailEnd len="med" w="med" type="triangle"/>
          </a:ln>
        </p:spPr>
      </p:cxnSp>
      <p:cxnSp>
        <p:nvCxnSpPr>
          <p:cNvPr id="191" name="Google Shape;191;p29"/>
          <p:cNvCxnSpPr>
            <a:stCxn id="169" idx="2"/>
            <a:endCxn id="173" idx="0"/>
          </p:cNvCxnSpPr>
          <p:nvPr/>
        </p:nvCxnSpPr>
        <p:spPr>
          <a:xfrm>
            <a:off x="4502425" y="2437400"/>
            <a:ext cx="6000" cy="682500"/>
          </a:xfrm>
          <a:prstGeom prst="straightConnector1">
            <a:avLst/>
          </a:prstGeom>
          <a:noFill/>
          <a:ln cap="flat" cmpd="sng" w="9525">
            <a:solidFill>
              <a:srgbClr val="274857"/>
            </a:solidFill>
            <a:prstDash val="solid"/>
            <a:round/>
            <a:headEnd len="med" w="med" type="none"/>
            <a:tailEnd len="med" w="med" type="triangle"/>
          </a:ln>
        </p:spPr>
      </p:cxnSp>
      <p:cxnSp>
        <p:nvCxnSpPr>
          <p:cNvPr id="192" name="Google Shape;192;p29"/>
          <p:cNvCxnSpPr>
            <a:stCxn id="169" idx="2"/>
          </p:cNvCxnSpPr>
          <p:nvPr/>
        </p:nvCxnSpPr>
        <p:spPr>
          <a:xfrm>
            <a:off x="4502425" y="2437400"/>
            <a:ext cx="2093400" cy="504300"/>
          </a:xfrm>
          <a:prstGeom prst="straightConnector1">
            <a:avLst/>
          </a:prstGeom>
          <a:noFill/>
          <a:ln cap="flat" cmpd="sng" w="9525">
            <a:solidFill>
              <a:srgbClr val="274857"/>
            </a:solidFill>
            <a:prstDash val="solid"/>
            <a:round/>
            <a:headEnd len="med" w="med" type="none"/>
            <a:tailEnd len="med" w="med" type="triangle"/>
          </a:ln>
        </p:spPr>
      </p:cxnSp>
      <p:cxnSp>
        <p:nvCxnSpPr>
          <p:cNvPr id="193" name="Google Shape;193;p29"/>
          <p:cNvCxnSpPr>
            <a:stCxn id="169" idx="2"/>
          </p:cNvCxnSpPr>
          <p:nvPr/>
        </p:nvCxnSpPr>
        <p:spPr>
          <a:xfrm>
            <a:off x="4502425" y="2437400"/>
            <a:ext cx="3879000" cy="522900"/>
          </a:xfrm>
          <a:prstGeom prst="straightConnector1">
            <a:avLst/>
          </a:prstGeom>
          <a:noFill/>
          <a:ln cap="flat" cmpd="sng" w="9525">
            <a:solidFill>
              <a:srgbClr val="274857"/>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cxnSp>
        <p:nvCxnSpPr>
          <p:cNvPr id="198" name="Google Shape;198;p30"/>
          <p:cNvCxnSpPr>
            <a:stCxn id="199" idx="2"/>
          </p:cNvCxnSpPr>
          <p:nvPr/>
        </p:nvCxnSpPr>
        <p:spPr>
          <a:xfrm>
            <a:off x="4572001" y="2146226"/>
            <a:ext cx="3476400" cy="786300"/>
          </a:xfrm>
          <a:prstGeom prst="straightConnector1">
            <a:avLst/>
          </a:prstGeom>
          <a:noFill/>
          <a:ln cap="flat" cmpd="sng" w="9525">
            <a:solidFill>
              <a:srgbClr val="274857"/>
            </a:solidFill>
            <a:prstDash val="solid"/>
            <a:round/>
            <a:headEnd len="med" w="med" type="none"/>
            <a:tailEnd len="med" w="med" type="triangle"/>
          </a:ln>
        </p:spPr>
      </p:cxnSp>
      <p:sp>
        <p:nvSpPr>
          <p:cNvPr id="200" name="Google Shape;200;p30"/>
          <p:cNvSpPr txBox="1"/>
          <p:nvPr>
            <p:ph type="title"/>
          </p:nvPr>
        </p:nvSpPr>
        <p:spPr>
          <a:xfrm>
            <a:off x="248125" y="142053"/>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000"/>
              <a:t>Task (a): Image retrieval with pre-trained image classification model.</a:t>
            </a:r>
            <a:endParaRPr sz="2000"/>
          </a:p>
        </p:txBody>
      </p:sp>
      <p:pic>
        <p:nvPicPr>
          <p:cNvPr id="199" name="Google Shape;199;p30"/>
          <p:cNvPicPr preferRelativeResize="0"/>
          <p:nvPr/>
        </p:nvPicPr>
        <p:blipFill>
          <a:blip r:embed="rId3">
            <a:alphaModFix/>
          </a:blip>
          <a:stretch>
            <a:fillRect/>
          </a:stretch>
        </p:blipFill>
        <p:spPr>
          <a:xfrm>
            <a:off x="3913226" y="828701"/>
            <a:ext cx="1317550" cy="1317525"/>
          </a:xfrm>
          <a:prstGeom prst="rect">
            <a:avLst/>
          </a:prstGeom>
          <a:noFill/>
          <a:ln cap="flat" cmpd="sng" w="9525">
            <a:solidFill>
              <a:srgbClr val="274857"/>
            </a:solidFill>
            <a:prstDash val="solid"/>
            <a:round/>
            <a:headEnd len="sm" w="sm" type="none"/>
            <a:tailEnd len="sm" w="sm" type="none"/>
          </a:ln>
        </p:spPr>
      </p:pic>
      <p:pic>
        <p:nvPicPr>
          <p:cNvPr id="201" name="Google Shape;201;p30"/>
          <p:cNvPicPr preferRelativeResize="0"/>
          <p:nvPr/>
        </p:nvPicPr>
        <p:blipFill rotWithShape="1">
          <a:blip r:embed="rId4">
            <a:alphaModFix/>
          </a:blip>
          <a:srcRect b="0" l="0" r="0" t="0"/>
          <a:stretch/>
        </p:blipFill>
        <p:spPr>
          <a:xfrm>
            <a:off x="366350" y="3055050"/>
            <a:ext cx="1280300" cy="1280325"/>
          </a:xfrm>
          <a:prstGeom prst="rect">
            <a:avLst/>
          </a:prstGeom>
          <a:noFill/>
          <a:ln cap="flat" cmpd="sng" w="9525">
            <a:solidFill>
              <a:srgbClr val="274857"/>
            </a:solidFill>
            <a:prstDash val="solid"/>
            <a:round/>
            <a:headEnd len="sm" w="sm" type="none"/>
            <a:tailEnd len="sm" w="sm" type="none"/>
          </a:ln>
        </p:spPr>
      </p:pic>
      <p:pic>
        <p:nvPicPr>
          <p:cNvPr id="202" name="Google Shape;202;p30"/>
          <p:cNvPicPr preferRelativeResize="0"/>
          <p:nvPr/>
        </p:nvPicPr>
        <p:blipFill rotWithShape="1">
          <a:blip r:embed="rId5">
            <a:alphaModFix/>
          </a:blip>
          <a:srcRect b="0" l="0" r="0" t="0"/>
          <a:stretch/>
        </p:blipFill>
        <p:spPr>
          <a:xfrm>
            <a:off x="2128328" y="3055060"/>
            <a:ext cx="1280300" cy="1280300"/>
          </a:xfrm>
          <a:prstGeom prst="rect">
            <a:avLst/>
          </a:prstGeom>
          <a:noFill/>
          <a:ln cap="flat" cmpd="sng" w="9525">
            <a:solidFill>
              <a:srgbClr val="274857"/>
            </a:solidFill>
            <a:prstDash val="solid"/>
            <a:round/>
            <a:headEnd len="sm" w="sm" type="none"/>
            <a:tailEnd len="sm" w="sm" type="none"/>
          </a:ln>
        </p:spPr>
      </p:pic>
      <p:pic>
        <p:nvPicPr>
          <p:cNvPr id="203" name="Google Shape;203;p30"/>
          <p:cNvPicPr preferRelativeResize="0"/>
          <p:nvPr/>
        </p:nvPicPr>
        <p:blipFill rotWithShape="1">
          <a:blip r:embed="rId6">
            <a:alphaModFix/>
          </a:blip>
          <a:srcRect b="0" l="0" r="0" t="0"/>
          <a:stretch/>
        </p:blipFill>
        <p:spPr>
          <a:xfrm>
            <a:off x="3890303" y="3036422"/>
            <a:ext cx="1317550" cy="1317550"/>
          </a:xfrm>
          <a:prstGeom prst="rect">
            <a:avLst/>
          </a:prstGeom>
          <a:noFill/>
          <a:ln cap="flat" cmpd="sng" w="9525">
            <a:solidFill>
              <a:srgbClr val="274857"/>
            </a:solidFill>
            <a:prstDash val="solid"/>
            <a:round/>
            <a:headEnd len="sm" w="sm" type="none"/>
            <a:tailEnd len="sm" w="sm" type="none"/>
          </a:ln>
        </p:spPr>
      </p:pic>
      <p:pic>
        <p:nvPicPr>
          <p:cNvPr id="204" name="Google Shape;204;p30"/>
          <p:cNvPicPr preferRelativeResize="0"/>
          <p:nvPr/>
        </p:nvPicPr>
        <p:blipFill rotWithShape="1">
          <a:blip r:embed="rId7">
            <a:alphaModFix/>
          </a:blip>
          <a:srcRect b="0" l="0" r="0" t="0"/>
          <a:stretch/>
        </p:blipFill>
        <p:spPr>
          <a:xfrm>
            <a:off x="5693824" y="3036454"/>
            <a:ext cx="1317550" cy="1317518"/>
          </a:xfrm>
          <a:prstGeom prst="rect">
            <a:avLst/>
          </a:prstGeom>
          <a:noFill/>
          <a:ln cap="flat" cmpd="sng" w="9525">
            <a:solidFill>
              <a:srgbClr val="274857"/>
            </a:solidFill>
            <a:prstDash val="solid"/>
            <a:round/>
            <a:headEnd len="sm" w="sm" type="none"/>
            <a:tailEnd len="sm" w="sm" type="none"/>
          </a:ln>
        </p:spPr>
      </p:pic>
      <p:pic>
        <p:nvPicPr>
          <p:cNvPr id="205" name="Google Shape;205;p30"/>
          <p:cNvPicPr preferRelativeResize="0"/>
          <p:nvPr/>
        </p:nvPicPr>
        <p:blipFill rotWithShape="1">
          <a:blip r:embed="rId8">
            <a:alphaModFix/>
          </a:blip>
          <a:srcRect b="0" l="0" r="0" t="0"/>
          <a:stretch/>
        </p:blipFill>
        <p:spPr>
          <a:xfrm>
            <a:off x="7497351" y="3036442"/>
            <a:ext cx="1317550" cy="1317518"/>
          </a:xfrm>
          <a:prstGeom prst="rect">
            <a:avLst/>
          </a:prstGeom>
          <a:noFill/>
          <a:ln cap="flat" cmpd="sng" w="9525">
            <a:solidFill>
              <a:srgbClr val="274857"/>
            </a:solidFill>
            <a:prstDash val="solid"/>
            <a:round/>
            <a:headEnd len="sm" w="sm" type="none"/>
            <a:tailEnd len="sm" w="sm" type="none"/>
          </a:ln>
        </p:spPr>
      </p:pic>
      <p:sp>
        <p:nvSpPr>
          <p:cNvPr id="206" name="Google Shape;206;p30"/>
          <p:cNvSpPr txBox="1"/>
          <p:nvPr/>
        </p:nvSpPr>
        <p:spPr>
          <a:xfrm>
            <a:off x="100835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07" name="Google Shape;207;p30"/>
          <p:cNvSpPr txBox="1"/>
          <p:nvPr/>
        </p:nvSpPr>
        <p:spPr>
          <a:xfrm>
            <a:off x="805265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08" name="Google Shape;208;p30"/>
          <p:cNvSpPr txBox="1"/>
          <p:nvPr/>
        </p:nvSpPr>
        <p:spPr>
          <a:xfrm>
            <a:off x="628090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09" name="Google Shape;209;p30"/>
          <p:cNvSpPr txBox="1"/>
          <p:nvPr/>
        </p:nvSpPr>
        <p:spPr>
          <a:xfrm>
            <a:off x="2601725"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10" name="Google Shape;210;p30"/>
          <p:cNvSpPr txBox="1"/>
          <p:nvPr/>
        </p:nvSpPr>
        <p:spPr>
          <a:xfrm>
            <a:off x="4655000" y="2941775"/>
            <a:ext cx="666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highway</a:t>
            </a:r>
            <a:endParaRPr sz="1000">
              <a:solidFill>
                <a:srgbClr val="0000FF"/>
              </a:solidFill>
            </a:endParaRPr>
          </a:p>
        </p:txBody>
      </p:sp>
      <p:sp>
        <p:nvSpPr>
          <p:cNvPr id="211" name="Google Shape;211;p30"/>
          <p:cNvSpPr txBox="1"/>
          <p:nvPr/>
        </p:nvSpPr>
        <p:spPr>
          <a:xfrm>
            <a:off x="3527425" y="621750"/>
            <a:ext cx="20433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opencountry</a:t>
            </a:r>
            <a:endParaRPr sz="1200">
              <a:solidFill>
                <a:srgbClr val="0000FF"/>
              </a:solidFill>
            </a:endParaRPr>
          </a:p>
        </p:txBody>
      </p:sp>
      <p:sp>
        <p:nvSpPr>
          <p:cNvPr id="212" name="Google Shape;212;p30"/>
          <p:cNvSpPr txBox="1"/>
          <p:nvPr/>
        </p:nvSpPr>
        <p:spPr>
          <a:xfrm>
            <a:off x="260575" y="642175"/>
            <a:ext cx="17886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Qualitative results:</a:t>
            </a:r>
            <a:endParaRPr b="1">
              <a:solidFill>
                <a:schemeClr val="dk1"/>
              </a:solidFill>
            </a:endParaRPr>
          </a:p>
        </p:txBody>
      </p:sp>
      <p:sp>
        <p:nvSpPr>
          <p:cNvPr id="213" name="Google Shape;213;p30"/>
          <p:cNvSpPr txBox="1"/>
          <p:nvPr/>
        </p:nvSpPr>
        <p:spPr>
          <a:xfrm>
            <a:off x="217150" y="2060600"/>
            <a:ext cx="2262000" cy="47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Top-5 nearest neighbors and their distance:</a:t>
            </a:r>
            <a:r>
              <a:rPr lang="es" sz="1200">
                <a:solidFill>
                  <a:srgbClr val="0000FF"/>
                </a:solidFill>
              </a:rPr>
              <a:t> </a:t>
            </a:r>
            <a:endParaRPr sz="1200">
              <a:solidFill>
                <a:srgbClr val="0000FF"/>
              </a:solidFill>
            </a:endParaRPr>
          </a:p>
        </p:txBody>
      </p:sp>
      <p:sp>
        <p:nvSpPr>
          <p:cNvPr id="214" name="Google Shape;214;p30"/>
          <p:cNvSpPr txBox="1"/>
          <p:nvPr/>
        </p:nvSpPr>
        <p:spPr>
          <a:xfrm>
            <a:off x="5757975" y="801200"/>
            <a:ext cx="2618100" cy="18168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As we can  see in this another example the opencountry class sometimes retrievals false </a:t>
            </a:r>
            <a:r>
              <a:rPr lang="es" sz="1100">
                <a:solidFill>
                  <a:schemeClr val="dk1"/>
                </a:solidFill>
              </a:rPr>
              <a:t>neighbors. The main reason of these false matchings are the similarity between these classes in some aspects like the skyline or the presence of trees and grass in the road edges. But anyways the results are pretty good because we are not using any siamese or any training.</a:t>
            </a:r>
            <a:endParaRPr sz="1100">
              <a:solidFill>
                <a:schemeClr val="dk1"/>
              </a:solidFill>
            </a:endParaRPr>
          </a:p>
        </p:txBody>
      </p:sp>
      <p:sp>
        <p:nvSpPr>
          <p:cNvPr id="215" name="Google Shape;215;p30"/>
          <p:cNvSpPr txBox="1"/>
          <p:nvPr/>
        </p:nvSpPr>
        <p:spPr>
          <a:xfrm>
            <a:off x="34770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9.181400299072266</a:t>
            </a:r>
            <a:endParaRPr sz="900">
              <a:solidFill>
                <a:schemeClr val="dk1"/>
              </a:solidFill>
            </a:endParaRPr>
          </a:p>
        </p:txBody>
      </p:sp>
      <p:sp>
        <p:nvSpPr>
          <p:cNvPr id="216" name="Google Shape;216;p30"/>
          <p:cNvSpPr txBox="1"/>
          <p:nvPr/>
        </p:nvSpPr>
        <p:spPr>
          <a:xfrm>
            <a:off x="2109675"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10.528480529785156</a:t>
            </a:r>
            <a:endParaRPr sz="900">
              <a:solidFill>
                <a:schemeClr val="dk1"/>
              </a:solidFill>
            </a:endParaRPr>
          </a:p>
        </p:txBody>
      </p:sp>
      <p:sp>
        <p:nvSpPr>
          <p:cNvPr id="217" name="Google Shape;217;p30"/>
          <p:cNvSpPr txBox="1"/>
          <p:nvPr/>
        </p:nvSpPr>
        <p:spPr>
          <a:xfrm>
            <a:off x="751595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11.506510734558105</a:t>
            </a:r>
            <a:endParaRPr sz="900">
              <a:solidFill>
                <a:schemeClr val="dk1"/>
              </a:solidFill>
            </a:endParaRPr>
          </a:p>
        </p:txBody>
      </p:sp>
      <p:sp>
        <p:nvSpPr>
          <p:cNvPr id="218" name="Google Shape;218;p30"/>
          <p:cNvSpPr txBox="1"/>
          <p:nvPr/>
        </p:nvSpPr>
        <p:spPr>
          <a:xfrm>
            <a:off x="569380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11.200284004211426</a:t>
            </a:r>
            <a:endParaRPr sz="900">
              <a:solidFill>
                <a:schemeClr val="dk1"/>
              </a:solidFill>
            </a:endParaRPr>
          </a:p>
        </p:txBody>
      </p:sp>
      <p:sp>
        <p:nvSpPr>
          <p:cNvPr id="219" name="Google Shape;219;p30"/>
          <p:cNvSpPr txBox="1"/>
          <p:nvPr/>
        </p:nvSpPr>
        <p:spPr>
          <a:xfrm>
            <a:off x="387165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11.124317169189453</a:t>
            </a:r>
            <a:endParaRPr sz="900">
              <a:solidFill>
                <a:schemeClr val="dk1"/>
              </a:solidFill>
            </a:endParaRPr>
          </a:p>
        </p:txBody>
      </p:sp>
      <p:cxnSp>
        <p:nvCxnSpPr>
          <p:cNvPr id="220" name="Google Shape;220;p30"/>
          <p:cNvCxnSpPr>
            <a:stCxn id="199" idx="2"/>
          </p:cNvCxnSpPr>
          <p:nvPr/>
        </p:nvCxnSpPr>
        <p:spPr>
          <a:xfrm flipH="1">
            <a:off x="1924201" y="2146226"/>
            <a:ext cx="2647800" cy="786300"/>
          </a:xfrm>
          <a:prstGeom prst="straightConnector1">
            <a:avLst/>
          </a:prstGeom>
          <a:noFill/>
          <a:ln cap="flat" cmpd="sng" w="9525">
            <a:solidFill>
              <a:srgbClr val="274857"/>
            </a:solidFill>
            <a:prstDash val="solid"/>
            <a:round/>
            <a:headEnd len="med" w="med" type="none"/>
            <a:tailEnd len="med" w="med" type="triangle"/>
          </a:ln>
        </p:spPr>
      </p:cxnSp>
      <p:cxnSp>
        <p:nvCxnSpPr>
          <p:cNvPr id="221" name="Google Shape;221;p30"/>
          <p:cNvCxnSpPr>
            <a:stCxn id="199" idx="2"/>
            <a:endCxn id="209" idx="0"/>
          </p:cNvCxnSpPr>
          <p:nvPr/>
        </p:nvCxnSpPr>
        <p:spPr>
          <a:xfrm flipH="1">
            <a:off x="3059701" y="2146226"/>
            <a:ext cx="1512300" cy="795600"/>
          </a:xfrm>
          <a:prstGeom prst="straightConnector1">
            <a:avLst/>
          </a:prstGeom>
          <a:noFill/>
          <a:ln cap="flat" cmpd="sng" w="9525">
            <a:solidFill>
              <a:srgbClr val="274857"/>
            </a:solidFill>
            <a:prstDash val="solid"/>
            <a:round/>
            <a:headEnd len="med" w="med" type="none"/>
            <a:tailEnd len="med" w="med" type="triangle"/>
          </a:ln>
        </p:spPr>
      </p:cxnSp>
      <p:cxnSp>
        <p:nvCxnSpPr>
          <p:cNvPr id="222" name="Google Shape;222;p30"/>
          <p:cNvCxnSpPr>
            <a:stCxn id="199" idx="2"/>
            <a:endCxn id="203" idx="0"/>
          </p:cNvCxnSpPr>
          <p:nvPr/>
        </p:nvCxnSpPr>
        <p:spPr>
          <a:xfrm flipH="1">
            <a:off x="4549201" y="2146226"/>
            <a:ext cx="22800" cy="890100"/>
          </a:xfrm>
          <a:prstGeom prst="straightConnector1">
            <a:avLst/>
          </a:prstGeom>
          <a:noFill/>
          <a:ln cap="flat" cmpd="sng" w="9525">
            <a:solidFill>
              <a:srgbClr val="274857"/>
            </a:solidFill>
            <a:prstDash val="solid"/>
            <a:round/>
            <a:headEnd len="med" w="med" type="none"/>
            <a:tailEnd len="med" w="med" type="triangle"/>
          </a:ln>
        </p:spPr>
      </p:cxnSp>
      <p:cxnSp>
        <p:nvCxnSpPr>
          <p:cNvPr id="223" name="Google Shape;223;p30"/>
          <p:cNvCxnSpPr>
            <a:stCxn id="199" idx="2"/>
          </p:cNvCxnSpPr>
          <p:nvPr/>
        </p:nvCxnSpPr>
        <p:spPr>
          <a:xfrm>
            <a:off x="4572001" y="2146226"/>
            <a:ext cx="1718700" cy="795600"/>
          </a:xfrm>
          <a:prstGeom prst="straightConnector1">
            <a:avLst/>
          </a:prstGeom>
          <a:noFill/>
          <a:ln cap="flat" cmpd="sng" w="9525">
            <a:solidFill>
              <a:srgbClr val="274857"/>
            </a:solidFill>
            <a:prstDash val="solid"/>
            <a:round/>
            <a:headEnd len="med" w="med" type="none"/>
            <a:tailEnd len="med" w="med" type="triangle"/>
          </a:ln>
        </p:spPr>
      </p:cxnSp>
      <p:sp>
        <p:nvSpPr>
          <p:cNvPr id="224" name="Google Shape;224;p30"/>
          <p:cNvSpPr txBox="1"/>
          <p:nvPr/>
        </p:nvSpPr>
        <p:spPr>
          <a:xfrm>
            <a:off x="3559513" y="2618000"/>
            <a:ext cx="8616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t>❌</a:t>
            </a:r>
            <a:endParaRPr sz="4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100"/>
              <a:t>Task (b): Train the model on metric learning (Siamese network)</a:t>
            </a:r>
            <a:endParaRPr sz="2100"/>
          </a:p>
        </p:txBody>
      </p:sp>
      <p:sp>
        <p:nvSpPr>
          <p:cNvPr id="230" name="Google Shape;230;p31"/>
          <p:cNvSpPr txBox="1"/>
          <p:nvPr/>
        </p:nvSpPr>
        <p:spPr>
          <a:xfrm>
            <a:off x="397800" y="693825"/>
            <a:ext cx="8290800" cy="41721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For this task we trained a Siamese network with pre-trained ResNet-18 to perform the image retrieval. We used </a:t>
            </a:r>
            <a:r>
              <a:rPr b="1" lang="es" sz="1200">
                <a:solidFill>
                  <a:schemeClr val="dk1"/>
                </a:solidFill>
              </a:rPr>
              <a:t>contrastive loss</a:t>
            </a:r>
            <a:r>
              <a:rPr lang="es" sz="1200">
                <a:solidFill>
                  <a:schemeClr val="dk1"/>
                </a:solidFill>
              </a:rPr>
              <a:t> as loss function. We have employed the </a:t>
            </a:r>
            <a:r>
              <a:rPr b="1" lang="es" sz="900">
                <a:solidFill>
                  <a:srgbClr val="38761D"/>
                </a:solidFill>
                <a:latin typeface="Courier New"/>
                <a:ea typeface="Courier New"/>
                <a:cs typeface="Courier New"/>
                <a:sym typeface="Courier New"/>
              </a:rPr>
              <a:t>pytorch_metric_learning</a:t>
            </a:r>
            <a:r>
              <a:rPr lang="es" sz="1200">
                <a:solidFill>
                  <a:schemeClr val="dk1"/>
                </a:solidFill>
              </a:rPr>
              <a:t>  library and especially the class </a:t>
            </a:r>
            <a:r>
              <a:rPr b="1" lang="es" sz="900">
                <a:solidFill>
                  <a:srgbClr val="38761D"/>
                </a:solidFill>
                <a:latin typeface="Courier New"/>
                <a:ea typeface="Courier New"/>
                <a:cs typeface="Courier New"/>
                <a:sym typeface="Courier New"/>
              </a:rPr>
              <a:t>losses.</a:t>
            </a:r>
            <a:endParaRPr sz="1200">
              <a:solidFill>
                <a:srgbClr val="38761D"/>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200">
                <a:solidFill>
                  <a:schemeClr val="dk1"/>
                </a:solidFill>
              </a:rPr>
              <a:t>Again we have applied an </a:t>
            </a:r>
            <a:r>
              <a:rPr b="1" lang="es" sz="1200">
                <a:solidFill>
                  <a:schemeClr val="dk1"/>
                </a:solidFill>
              </a:rPr>
              <a:t>Optuna hyperparameter optimization, </a:t>
            </a:r>
            <a:r>
              <a:rPr lang="es" sz="1200">
                <a:solidFill>
                  <a:schemeClr val="dk1"/>
                </a:solidFill>
              </a:rPr>
              <a:t>but this time to also obtain the best value for the training parameters: batch size, embed size. Moreover, we have included a pair miner to select hard examples to train the network. The network has been trained on 50 epochs.</a:t>
            </a:r>
            <a:endParaRPr sz="12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200">
                <a:solidFill>
                  <a:schemeClr val="dk1"/>
                </a:solidFill>
              </a:rPr>
              <a:t>The values obtained with the Optuna fine-</a:t>
            </a:r>
            <a:r>
              <a:rPr lang="es" sz="1200">
                <a:solidFill>
                  <a:schemeClr val="dk1"/>
                </a:solidFill>
              </a:rPr>
              <a:t>tuning</a:t>
            </a:r>
            <a:r>
              <a:rPr lang="es" sz="1200">
                <a:solidFill>
                  <a:schemeClr val="dk1"/>
                </a:solidFill>
              </a:rPr>
              <a:t> are:</a:t>
            </a:r>
            <a:endParaRPr sz="1200">
              <a:solidFill>
                <a:schemeClr val="dk1"/>
              </a:solidFill>
            </a:endParaRPr>
          </a:p>
          <a:p>
            <a:pPr indent="0" lvl="0" marL="0" rtl="0" algn="just">
              <a:spcBef>
                <a:spcPts val="0"/>
              </a:spcBef>
              <a:spcAft>
                <a:spcPts val="0"/>
              </a:spcAft>
              <a:buNone/>
            </a:pPr>
            <a:r>
              <a:t/>
            </a:r>
            <a:endParaRPr sz="3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KNN neighbors: </a:t>
            </a:r>
            <a:r>
              <a:rPr lang="es" sz="1200">
                <a:solidFill>
                  <a:srgbClr val="0000FF"/>
                </a:solidFill>
              </a:rPr>
              <a:t>45</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euclidean metric: </a:t>
            </a:r>
            <a:r>
              <a:rPr lang="es" sz="1200">
                <a:solidFill>
                  <a:srgbClr val="0000FF"/>
                </a:solidFill>
              </a:rPr>
              <a:t>euclidean</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batch size: </a:t>
            </a:r>
            <a:r>
              <a:rPr lang="es" sz="1200">
                <a:solidFill>
                  <a:srgbClr val="0000FF"/>
                </a:solidFill>
              </a:rPr>
              <a:t>128</a:t>
            </a:r>
            <a:endParaRPr sz="1200">
              <a:solidFill>
                <a:srgbClr val="0000FF"/>
              </a:solidFill>
            </a:endParaRPr>
          </a:p>
          <a:p>
            <a:pPr indent="-304800" lvl="0" marL="457200" rtl="0" algn="l">
              <a:spcBef>
                <a:spcPts val="0"/>
              </a:spcBef>
              <a:spcAft>
                <a:spcPts val="0"/>
              </a:spcAft>
              <a:buClr>
                <a:schemeClr val="dk1"/>
              </a:buClr>
              <a:buSzPts val="1200"/>
              <a:buChar char="-"/>
            </a:pPr>
            <a:r>
              <a:rPr lang="es" sz="1200">
                <a:solidFill>
                  <a:schemeClr val="dk1"/>
                </a:solidFill>
              </a:rPr>
              <a:t>embed size: </a:t>
            </a:r>
            <a:r>
              <a:rPr lang="es" sz="1200">
                <a:solidFill>
                  <a:srgbClr val="0000FF"/>
                </a:solidFill>
              </a:rPr>
              <a:t>2096</a:t>
            </a:r>
            <a:endParaRPr sz="1200">
              <a:solidFill>
                <a:srgbClr val="0000FF"/>
              </a:solidFill>
            </a:endParaRPr>
          </a:p>
          <a:p>
            <a:pPr indent="0" lvl="0" marL="0" rtl="0" algn="just">
              <a:spcBef>
                <a:spcPts val="0"/>
              </a:spcBef>
              <a:spcAft>
                <a:spcPts val="0"/>
              </a:spcAft>
              <a:buNone/>
            </a:pPr>
            <a:r>
              <a:t/>
            </a:r>
            <a:endParaRPr sz="500">
              <a:solidFill>
                <a:schemeClr val="dk1"/>
              </a:solidFill>
            </a:endParaRPr>
          </a:p>
          <a:p>
            <a:pPr indent="0" lvl="0" marL="0" rtl="0" algn="just">
              <a:spcBef>
                <a:spcPts val="0"/>
              </a:spcBef>
              <a:spcAft>
                <a:spcPts val="0"/>
              </a:spcAft>
              <a:buNone/>
            </a:pPr>
            <a:r>
              <a:rPr lang="es" sz="1200">
                <a:solidFill>
                  <a:schemeClr val="dk1"/>
                </a:solidFill>
              </a:rPr>
              <a:t>The results obtained with this new implementation are:</a:t>
            </a:r>
            <a:endParaRPr sz="1200">
              <a:solidFill>
                <a:schemeClr val="dk1"/>
              </a:solidFill>
            </a:endParaRPr>
          </a:p>
          <a:p>
            <a:pPr indent="0" lvl="0" marL="0" rtl="0" algn="just">
              <a:spcBef>
                <a:spcPts val="0"/>
              </a:spcBef>
              <a:spcAft>
                <a:spcPts val="0"/>
              </a:spcAft>
              <a:buNone/>
            </a:pPr>
            <a:r>
              <a:t/>
            </a:r>
            <a:endParaRPr sz="400">
              <a:solidFill>
                <a:schemeClr val="dk1"/>
              </a:solidFill>
            </a:endParaRPr>
          </a:p>
          <a:p>
            <a:pPr indent="0" lvl="0" marL="0" rtl="0" algn="just">
              <a:spcBef>
                <a:spcPts val="0"/>
              </a:spcBef>
              <a:spcAft>
                <a:spcPts val="0"/>
              </a:spcAft>
              <a:buNone/>
            </a:pPr>
            <a:r>
              <a:rPr b="1" lang="es" sz="1200">
                <a:solidFill>
                  <a:schemeClr val="dk1"/>
                </a:solidFill>
              </a:rPr>
              <a:t>Mean average precision:</a:t>
            </a:r>
            <a:r>
              <a:rPr lang="es" sz="1200">
                <a:solidFill>
                  <a:schemeClr val="dk1"/>
                </a:solidFill>
              </a:rPr>
              <a:t> 0.9409382585284318</a:t>
            </a:r>
            <a:endParaRPr sz="1200">
              <a:solidFill>
                <a:schemeClr val="dk1"/>
              </a:solidFill>
            </a:endParaRPr>
          </a:p>
          <a:p>
            <a:pPr indent="0" lvl="0" marL="0" rtl="0" algn="just">
              <a:spcBef>
                <a:spcPts val="0"/>
              </a:spcBef>
              <a:spcAft>
                <a:spcPts val="0"/>
              </a:spcAft>
              <a:buNone/>
            </a:pPr>
            <a:r>
              <a:rPr b="1" lang="es" sz="1200">
                <a:solidFill>
                  <a:schemeClr val="dk1"/>
                </a:solidFill>
              </a:rPr>
              <a:t>Precision@1:</a:t>
            </a:r>
            <a:r>
              <a:rPr lang="es" sz="1200">
                <a:solidFill>
                  <a:schemeClr val="dk1"/>
                </a:solidFill>
              </a:rPr>
              <a:t> 0.9330855018587361</a:t>
            </a:r>
            <a:endParaRPr sz="1200">
              <a:solidFill>
                <a:schemeClr val="dk1"/>
              </a:solidFill>
            </a:endParaRPr>
          </a:p>
          <a:p>
            <a:pPr indent="0" lvl="0" marL="0" rtl="0" algn="just">
              <a:spcBef>
                <a:spcPts val="0"/>
              </a:spcBef>
              <a:spcAft>
                <a:spcPts val="0"/>
              </a:spcAft>
              <a:buNone/>
            </a:pPr>
            <a:r>
              <a:rPr b="1" lang="es" sz="1200">
                <a:solidFill>
                  <a:schemeClr val="dk1"/>
                </a:solidFill>
              </a:rPr>
              <a:t>Precision@5</a:t>
            </a:r>
            <a:r>
              <a:rPr lang="es" sz="1200">
                <a:solidFill>
                  <a:schemeClr val="dk1"/>
                </a:solidFill>
              </a:rPr>
              <a:t>: 0.9333333333333332</a:t>
            </a:r>
            <a:endParaRPr sz="1200">
              <a:solidFill>
                <a:schemeClr val="dk1"/>
              </a:solidFill>
            </a:endParaRPr>
          </a:p>
          <a:p>
            <a:pPr indent="0" lvl="0" marL="0" rtl="0" algn="just">
              <a:spcBef>
                <a:spcPts val="0"/>
              </a:spcBef>
              <a:spcAft>
                <a:spcPts val="0"/>
              </a:spcAft>
              <a:buNone/>
            </a:pPr>
            <a:r>
              <a:t/>
            </a:r>
            <a:endParaRPr sz="700">
              <a:solidFill>
                <a:schemeClr val="dk1"/>
              </a:solidFill>
            </a:endParaRPr>
          </a:p>
          <a:p>
            <a:pPr indent="0" lvl="0" marL="0" rtl="0" algn="just">
              <a:spcBef>
                <a:spcPts val="0"/>
              </a:spcBef>
              <a:spcAft>
                <a:spcPts val="0"/>
              </a:spcAft>
              <a:buNone/>
            </a:pPr>
            <a:r>
              <a:rPr lang="es" sz="1200">
                <a:solidFill>
                  <a:schemeClr val="dk1"/>
                </a:solidFill>
              </a:rPr>
              <a:t>We have overscored the previous results with the implementation </a:t>
            </a:r>
            <a:endParaRPr sz="1200">
              <a:solidFill>
                <a:schemeClr val="dk1"/>
              </a:solidFill>
            </a:endParaRPr>
          </a:p>
          <a:p>
            <a:pPr indent="0" lvl="0" marL="0" rtl="0" algn="just">
              <a:spcBef>
                <a:spcPts val="0"/>
              </a:spcBef>
              <a:spcAft>
                <a:spcPts val="0"/>
              </a:spcAft>
              <a:buNone/>
            </a:pPr>
            <a:r>
              <a:rPr lang="es" sz="1200">
                <a:solidFill>
                  <a:schemeClr val="dk1"/>
                </a:solidFill>
              </a:rPr>
              <a:t>of the siamese network and now we have very high values. If we</a:t>
            </a:r>
            <a:endParaRPr sz="1200">
              <a:solidFill>
                <a:schemeClr val="dk1"/>
              </a:solidFill>
            </a:endParaRPr>
          </a:p>
          <a:p>
            <a:pPr indent="0" lvl="0" marL="0" rtl="0" algn="just">
              <a:spcBef>
                <a:spcPts val="0"/>
              </a:spcBef>
              <a:spcAft>
                <a:spcPts val="0"/>
              </a:spcAft>
              <a:buNone/>
            </a:pPr>
            <a:r>
              <a:rPr lang="es" sz="1200">
                <a:solidFill>
                  <a:schemeClr val="dk1"/>
                </a:solidFill>
              </a:rPr>
              <a:t>take a look to the precision vs recall curve, it follows the same pattern as in the previous task but with higher values in all classes. With the quantitative results we can confirm that we have improved our system, now we’re going to take a look to the qualitatives ones.</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231" name="Google Shape;231;p31"/>
          <p:cNvPicPr preferRelativeResize="0"/>
          <p:nvPr/>
        </p:nvPicPr>
        <p:blipFill>
          <a:blip r:embed="rId3">
            <a:alphaModFix/>
          </a:blip>
          <a:stretch>
            <a:fillRect/>
          </a:stretch>
        </p:blipFill>
        <p:spPr>
          <a:xfrm>
            <a:off x="5178125" y="1754600"/>
            <a:ext cx="3249475" cy="2437100"/>
          </a:xfrm>
          <a:prstGeom prst="rect">
            <a:avLst/>
          </a:prstGeom>
          <a:noFill/>
          <a:ln>
            <a:noFill/>
          </a:ln>
        </p:spPr>
      </p:pic>
      <p:sp>
        <p:nvSpPr>
          <p:cNvPr id="232" name="Google Shape;232;p31"/>
          <p:cNvSpPr txBox="1"/>
          <p:nvPr/>
        </p:nvSpPr>
        <p:spPr>
          <a:xfrm>
            <a:off x="3398775" y="3468500"/>
            <a:ext cx="1727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Run time:</a:t>
            </a:r>
            <a:r>
              <a:rPr lang="es" sz="1200">
                <a:solidFill>
                  <a:schemeClr val="dk1"/>
                </a:solidFill>
              </a:rPr>
              <a:t> 127s</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2"/>
          <p:cNvPicPr preferRelativeResize="0"/>
          <p:nvPr/>
        </p:nvPicPr>
        <p:blipFill>
          <a:blip r:embed="rId3">
            <a:alphaModFix/>
          </a:blip>
          <a:stretch>
            <a:fillRect/>
          </a:stretch>
        </p:blipFill>
        <p:spPr>
          <a:xfrm>
            <a:off x="5646550" y="3175400"/>
            <a:ext cx="1357550" cy="1357550"/>
          </a:xfrm>
          <a:prstGeom prst="rect">
            <a:avLst/>
          </a:prstGeom>
          <a:noFill/>
          <a:ln cap="flat" cmpd="sng" w="9525">
            <a:solidFill>
              <a:srgbClr val="595959"/>
            </a:solidFill>
            <a:prstDash val="solid"/>
            <a:round/>
            <a:headEnd len="sm" w="sm" type="none"/>
            <a:tailEnd len="sm" w="sm" type="none"/>
          </a:ln>
        </p:spPr>
      </p:pic>
      <p:pic>
        <p:nvPicPr>
          <p:cNvPr id="238" name="Google Shape;238;p32"/>
          <p:cNvPicPr preferRelativeResize="0"/>
          <p:nvPr/>
        </p:nvPicPr>
        <p:blipFill>
          <a:blip r:embed="rId4">
            <a:alphaModFix/>
          </a:blip>
          <a:stretch>
            <a:fillRect/>
          </a:stretch>
        </p:blipFill>
        <p:spPr>
          <a:xfrm>
            <a:off x="3836748" y="3175404"/>
            <a:ext cx="1357550" cy="1357550"/>
          </a:xfrm>
          <a:prstGeom prst="rect">
            <a:avLst/>
          </a:prstGeom>
          <a:noFill/>
          <a:ln cap="flat" cmpd="sng" w="9525">
            <a:solidFill>
              <a:srgbClr val="274857"/>
            </a:solidFill>
            <a:prstDash val="solid"/>
            <a:round/>
            <a:headEnd len="sm" w="sm" type="none"/>
            <a:tailEnd len="sm" w="sm" type="none"/>
          </a:ln>
        </p:spPr>
      </p:pic>
      <p:pic>
        <p:nvPicPr>
          <p:cNvPr id="239" name="Google Shape;239;p32"/>
          <p:cNvPicPr preferRelativeResize="0"/>
          <p:nvPr/>
        </p:nvPicPr>
        <p:blipFill>
          <a:blip r:embed="rId5">
            <a:alphaModFix/>
          </a:blip>
          <a:stretch>
            <a:fillRect/>
          </a:stretch>
        </p:blipFill>
        <p:spPr>
          <a:xfrm>
            <a:off x="217150" y="3175400"/>
            <a:ext cx="1357550" cy="1357550"/>
          </a:xfrm>
          <a:prstGeom prst="rect">
            <a:avLst/>
          </a:prstGeom>
          <a:noFill/>
          <a:ln cap="flat" cmpd="sng" w="9525">
            <a:solidFill>
              <a:schemeClr val="accent4"/>
            </a:solidFill>
            <a:prstDash val="solid"/>
            <a:round/>
            <a:headEnd len="sm" w="sm" type="none"/>
            <a:tailEnd len="sm" w="sm" type="none"/>
          </a:ln>
        </p:spPr>
      </p:pic>
      <p:pic>
        <p:nvPicPr>
          <p:cNvPr id="240" name="Google Shape;240;p32"/>
          <p:cNvPicPr preferRelativeResize="0"/>
          <p:nvPr/>
        </p:nvPicPr>
        <p:blipFill>
          <a:blip r:embed="rId6">
            <a:alphaModFix/>
          </a:blip>
          <a:stretch>
            <a:fillRect/>
          </a:stretch>
        </p:blipFill>
        <p:spPr>
          <a:xfrm>
            <a:off x="2026950" y="3175400"/>
            <a:ext cx="1357550" cy="1357550"/>
          </a:xfrm>
          <a:prstGeom prst="rect">
            <a:avLst/>
          </a:prstGeom>
          <a:noFill/>
          <a:ln cap="flat" cmpd="sng" w="9525">
            <a:solidFill>
              <a:schemeClr val="accent4"/>
            </a:solidFill>
            <a:prstDash val="solid"/>
            <a:round/>
            <a:headEnd len="sm" w="sm" type="none"/>
            <a:tailEnd len="sm" w="sm" type="none"/>
          </a:ln>
        </p:spPr>
      </p:pic>
      <p:pic>
        <p:nvPicPr>
          <p:cNvPr id="241" name="Google Shape;241;p32"/>
          <p:cNvPicPr preferRelativeResize="0"/>
          <p:nvPr/>
        </p:nvPicPr>
        <p:blipFill>
          <a:blip r:embed="rId7">
            <a:alphaModFix/>
          </a:blip>
          <a:stretch>
            <a:fillRect/>
          </a:stretch>
        </p:blipFill>
        <p:spPr>
          <a:xfrm>
            <a:off x="7456350" y="3175400"/>
            <a:ext cx="1357550" cy="1357550"/>
          </a:xfrm>
          <a:prstGeom prst="rect">
            <a:avLst/>
          </a:prstGeom>
          <a:noFill/>
          <a:ln cap="flat" cmpd="sng" w="9525">
            <a:solidFill>
              <a:schemeClr val="accent4"/>
            </a:solidFill>
            <a:prstDash val="solid"/>
            <a:round/>
            <a:headEnd len="sm" w="sm" type="none"/>
            <a:tailEnd len="sm" w="sm" type="none"/>
          </a:ln>
        </p:spPr>
      </p:pic>
      <p:sp>
        <p:nvSpPr>
          <p:cNvPr id="242" name="Google Shape;242;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100"/>
              <a:t>Task (b): Train the model on metric learning (Siamese network)</a:t>
            </a:r>
            <a:endParaRPr sz="2100"/>
          </a:p>
        </p:txBody>
      </p:sp>
      <p:sp>
        <p:nvSpPr>
          <p:cNvPr id="243" name="Google Shape;243;p32"/>
          <p:cNvSpPr txBox="1"/>
          <p:nvPr/>
        </p:nvSpPr>
        <p:spPr>
          <a:xfrm>
            <a:off x="260575" y="642175"/>
            <a:ext cx="17886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Qualitative results:</a:t>
            </a:r>
            <a:endParaRPr b="1">
              <a:solidFill>
                <a:schemeClr val="dk1"/>
              </a:solidFill>
            </a:endParaRPr>
          </a:p>
        </p:txBody>
      </p:sp>
      <p:pic>
        <p:nvPicPr>
          <p:cNvPr id="244" name="Google Shape;244;p32"/>
          <p:cNvPicPr preferRelativeResize="0"/>
          <p:nvPr/>
        </p:nvPicPr>
        <p:blipFill>
          <a:blip r:embed="rId8">
            <a:alphaModFix/>
          </a:blip>
          <a:stretch>
            <a:fillRect/>
          </a:stretch>
        </p:blipFill>
        <p:spPr>
          <a:xfrm>
            <a:off x="3823650" y="1079850"/>
            <a:ext cx="1357550" cy="1357550"/>
          </a:xfrm>
          <a:prstGeom prst="rect">
            <a:avLst/>
          </a:prstGeom>
          <a:noFill/>
          <a:ln cap="flat" cmpd="sng" w="9525">
            <a:solidFill>
              <a:schemeClr val="accent4"/>
            </a:solidFill>
            <a:prstDash val="solid"/>
            <a:round/>
            <a:headEnd len="sm" w="sm" type="none"/>
            <a:tailEnd len="sm" w="sm" type="none"/>
          </a:ln>
        </p:spPr>
      </p:pic>
      <p:sp>
        <p:nvSpPr>
          <p:cNvPr id="245" name="Google Shape;245;p32"/>
          <p:cNvSpPr txBox="1"/>
          <p:nvPr/>
        </p:nvSpPr>
        <p:spPr>
          <a:xfrm>
            <a:off x="3710625" y="703050"/>
            <a:ext cx="1595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street</a:t>
            </a:r>
            <a:endParaRPr sz="1200">
              <a:solidFill>
                <a:srgbClr val="0000FF"/>
              </a:solidFill>
            </a:endParaRPr>
          </a:p>
        </p:txBody>
      </p:sp>
      <p:sp>
        <p:nvSpPr>
          <p:cNvPr id="246" name="Google Shape;246;p32"/>
          <p:cNvSpPr txBox="1"/>
          <p:nvPr/>
        </p:nvSpPr>
        <p:spPr>
          <a:xfrm>
            <a:off x="12012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247" name="Google Shape;247;p32"/>
          <p:cNvSpPr txBox="1"/>
          <p:nvPr/>
        </p:nvSpPr>
        <p:spPr>
          <a:xfrm>
            <a:off x="83760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248" name="Google Shape;248;p32"/>
          <p:cNvSpPr txBox="1"/>
          <p:nvPr/>
        </p:nvSpPr>
        <p:spPr>
          <a:xfrm>
            <a:off x="65823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249" name="Google Shape;249;p32"/>
          <p:cNvSpPr txBox="1"/>
          <p:nvPr/>
        </p:nvSpPr>
        <p:spPr>
          <a:xfrm>
            <a:off x="47886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sp>
        <p:nvSpPr>
          <p:cNvPr id="250" name="Google Shape;250;p32"/>
          <p:cNvSpPr txBox="1"/>
          <p:nvPr/>
        </p:nvSpPr>
        <p:spPr>
          <a:xfrm>
            <a:off x="2994975" y="2960275"/>
            <a:ext cx="5748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street</a:t>
            </a:r>
            <a:endParaRPr sz="1200">
              <a:solidFill>
                <a:srgbClr val="0000FF"/>
              </a:solidFill>
            </a:endParaRPr>
          </a:p>
        </p:txBody>
      </p:sp>
      <p:cxnSp>
        <p:nvCxnSpPr>
          <p:cNvPr id="251" name="Google Shape;251;p32"/>
          <p:cNvCxnSpPr/>
          <p:nvPr/>
        </p:nvCxnSpPr>
        <p:spPr>
          <a:xfrm flipH="1">
            <a:off x="1785325" y="2437400"/>
            <a:ext cx="2717100" cy="522900"/>
          </a:xfrm>
          <a:prstGeom prst="straightConnector1">
            <a:avLst/>
          </a:prstGeom>
          <a:noFill/>
          <a:ln cap="flat" cmpd="sng" w="9525">
            <a:solidFill>
              <a:srgbClr val="274857"/>
            </a:solidFill>
            <a:prstDash val="solid"/>
            <a:round/>
            <a:headEnd len="med" w="med" type="none"/>
            <a:tailEnd len="med" w="med" type="triangle"/>
          </a:ln>
        </p:spPr>
      </p:cxnSp>
      <p:cxnSp>
        <p:nvCxnSpPr>
          <p:cNvPr id="252" name="Google Shape;252;p32"/>
          <p:cNvCxnSpPr>
            <a:endCxn id="250" idx="0"/>
          </p:cNvCxnSpPr>
          <p:nvPr/>
        </p:nvCxnSpPr>
        <p:spPr>
          <a:xfrm flipH="1">
            <a:off x="3282375" y="2437375"/>
            <a:ext cx="1220100" cy="522900"/>
          </a:xfrm>
          <a:prstGeom prst="straightConnector1">
            <a:avLst/>
          </a:prstGeom>
          <a:noFill/>
          <a:ln cap="flat" cmpd="sng" w="9525">
            <a:solidFill>
              <a:srgbClr val="274857"/>
            </a:solidFill>
            <a:prstDash val="solid"/>
            <a:round/>
            <a:headEnd len="med" w="med" type="none"/>
            <a:tailEnd len="med" w="med" type="triangle"/>
          </a:ln>
        </p:spPr>
      </p:cxnSp>
      <p:cxnSp>
        <p:nvCxnSpPr>
          <p:cNvPr id="253" name="Google Shape;253;p32"/>
          <p:cNvCxnSpPr/>
          <p:nvPr/>
        </p:nvCxnSpPr>
        <p:spPr>
          <a:xfrm>
            <a:off x="4502425" y="2437400"/>
            <a:ext cx="6000" cy="682500"/>
          </a:xfrm>
          <a:prstGeom prst="straightConnector1">
            <a:avLst/>
          </a:prstGeom>
          <a:noFill/>
          <a:ln cap="flat" cmpd="sng" w="9525">
            <a:solidFill>
              <a:srgbClr val="274857"/>
            </a:solidFill>
            <a:prstDash val="solid"/>
            <a:round/>
            <a:headEnd len="med" w="med" type="none"/>
            <a:tailEnd len="med" w="med" type="triangle"/>
          </a:ln>
        </p:spPr>
      </p:cxnSp>
      <p:cxnSp>
        <p:nvCxnSpPr>
          <p:cNvPr id="254" name="Google Shape;254;p32"/>
          <p:cNvCxnSpPr/>
          <p:nvPr/>
        </p:nvCxnSpPr>
        <p:spPr>
          <a:xfrm>
            <a:off x="4502425" y="2437400"/>
            <a:ext cx="2093400" cy="504300"/>
          </a:xfrm>
          <a:prstGeom prst="straightConnector1">
            <a:avLst/>
          </a:prstGeom>
          <a:noFill/>
          <a:ln cap="flat" cmpd="sng" w="9525">
            <a:solidFill>
              <a:srgbClr val="274857"/>
            </a:solidFill>
            <a:prstDash val="solid"/>
            <a:round/>
            <a:headEnd len="med" w="med" type="none"/>
            <a:tailEnd len="med" w="med" type="triangle"/>
          </a:ln>
        </p:spPr>
      </p:cxnSp>
      <p:cxnSp>
        <p:nvCxnSpPr>
          <p:cNvPr id="255" name="Google Shape;255;p32"/>
          <p:cNvCxnSpPr/>
          <p:nvPr/>
        </p:nvCxnSpPr>
        <p:spPr>
          <a:xfrm>
            <a:off x="4502425" y="2437400"/>
            <a:ext cx="3879000" cy="522900"/>
          </a:xfrm>
          <a:prstGeom prst="straightConnector1">
            <a:avLst/>
          </a:prstGeom>
          <a:noFill/>
          <a:ln cap="flat" cmpd="sng" w="9525">
            <a:solidFill>
              <a:srgbClr val="274857"/>
            </a:solidFill>
            <a:prstDash val="solid"/>
            <a:round/>
            <a:headEnd len="med" w="med" type="none"/>
            <a:tailEnd len="med" w="med" type="triangle"/>
          </a:ln>
        </p:spPr>
      </p:cxnSp>
      <p:sp>
        <p:nvSpPr>
          <p:cNvPr id="256" name="Google Shape;256;p32"/>
          <p:cNvSpPr txBox="1"/>
          <p:nvPr/>
        </p:nvSpPr>
        <p:spPr>
          <a:xfrm>
            <a:off x="217150" y="2060600"/>
            <a:ext cx="2262000" cy="47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Top-5 nearest neighbors and their distance:</a:t>
            </a:r>
            <a:r>
              <a:rPr lang="es" sz="1200">
                <a:solidFill>
                  <a:srgbClr val="0000FF"/>
                </a:solidFill>
              </a:rPr>
              <a:t> </a:t>
            </a:r>
            <a:endParaRPr sz="1200">
              <a:solidFill>
                <a:srgbClr val="0000FF"/>
              </a:solidFill>
            </a:endParaRPr>
          </a:p>
        </p:txBody>
      </p:sp>
      <p:sp>
        <p:nvSpPr>
          <p:cNvPr id="257" name="Google Shape;257;p32"/>
          <p:cNvSpPr txBox="1"/>
          <p:nvPr/>
        </p:nvSpPr>
        <p:spPr>
          <a:xfrm>
            <a:off x="5757975" y="801200"/>
            <a:ext cx="2618100" cy="16782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The images are very similar to the previous task, but in the previous task the system already gave good retrievals for our query image, so we didn’t expect any improvement</a:t>
            </a:r>
            <a:r>
              <a:rPr lang="es" sz="1100">
                <a:solidFill>
                  <a:schemeClr val="dk1"/>
                </a:solidFill>
              </a:rPr>
              <a:t>. However, as we will see later when we show the results of the learned image representations, the distance between neighbors has been reduced. </a:t>
            </a:r>
            <a:endParaRPr sz="1100">
              <a:solidFill>
                <a:schemeClr val="dk1"/>
              </a:solidFill>
            </a:endParaRPr>
          </a:p>
        </p:txBody>
      </p:sp>
      <p:sp>
        <p:nvSpPr>
          <p:cNvPr id="258" name="Google Shape;258;p32"/>
          <p:cNvSpPr txBox="1"/>
          <p:nvPr/>
        </p:nvSpPr>
        <p:spPr>
          <a:xfrm>
            <a:off x="217175"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.87372913019383833</a:t>
            </a:r>
            <a:endParaRPr sz="900">
              <a:solidFill>
                <a:schemeClr val="dk1"/>
              </a:solidFill>
            </a:endParaRPr>
          </a:p>
        </p:txBody>
      </p:sp>
      <p:sp>
        <p:nvSpPr>
          <p:cNvPr id="259" name="Google Shape;259;p32"/>
          <p:cNvSpPr txBox="1"/>
          <p:nvPr/>
        </p:nvSpPr>
        <p:spPr>
          <a:xfrm>
            <a:off x="1995088"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6</a:t>
            </a:r>
            <a:r>
              <a:rPr lang="es" sz="900">
                <a:solidFill>
                  <a:schemeClr val="dk1"/>
                </a:solidFill>
              </a:rPr>
              <a:t>.73773983923773689</a:t>
            </a:r>
            <a:endParaRPr sz="900">
              <a:solidFill>
                <a:schemeClr val="dk1"/>
              </a:solidFill>
            </a:endParaRPr>
          </a:p>
        </p:txBody>
      </p:sp>
      <p:sp>
        <p:nvSpPr>
          <p:cNvPr id="260" name="Google Shape;260;p32"/>
          <p:cNvSpPr txBox="1"/>
          <p:nvPr/>
        </p:nvSpPr>
        <p:spPr>
          <a:xfrm>
            <a:off x="3773025"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6</a:t>
            </a:r>
            <a:r>
              <a:rPr lang="es" sz="900">
                <a:solidFill>
                  <a:schemeClr val="dk1"/>
                </a:solidFill>
              </a:rPr>
              <a:t>.98891873732234847</a:t>
            </a:r>
            <a:endParaRPr sz="900">
              <a:solidFill>
                <a:schemeClr val="dk1"/>
              </a:solidFill>
            </a:endParaRPr>
          </a:p>
        </p:txBody>
      </p:sp>
      <p:sp>
        <p:nvSpPr>
          <p:cNvPr id="261" name="Google Shape;261;p32"/>
          <p:cNvSpPr txBox="1"/>
          <p:nvPr/>
        </p:nvSpPr>
        <p:spPr>
          <a:xfrm>
            <a:off x="557930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7.73928301301933334</a:t>
            </a:r>
            <a:r>
              <a:rPr lang="es" sz="900">
                <a:solidFill>
                  <a:schemeClr val="dk1"/>
                </a:solidFill>
              </a:rPr>
              <a:t>.</a:t>
            </a:r>
            <a:endParaRPr sz="900">
              <a:solidFill>
                <a:schemeClr val="dk1"/>
              </a:solidFill>
            </a:endParaRPr>
          </a:p>
        </p:txBody>
      </p:sp>
      <p:sp>
        <p:nvSpPr>
          <p:cNvPr id="262" name="Google Shape;262;p32"/>
          <p:cNvSpPr txBox="1"/>
          <p:nvPr/>
        </p:nvSpPr>
        <p:spPr>
          <a:xfrm>
            <a:off x="7456350" y="4528075"/>
            <a:ext cx="1470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7.93456232232983654</a:t>
            </a:r>
            <a:endParaRPr sz="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rotWithShape="1">
          <a:blip r:embed="rId3">
            <a:alphaModFix/>
          </a:blip>
          <a:srcRect b="0" l="0" r="0" t="0"/>
          <a:stretch/>
        </p:blipFill>
        <p:spPr>
          <a:xfrm>
            <a:off x="7515950" y="3101175"/>
            <a:ext cx="1317600" cy="1317600"/>
          </a:xfrm>
          <a:prstGeom prst="rect">
            <a:avLst/>
          </a:prstGeom>
          <a:noFill/>
          <a:ln cap="flat" cmpd="sng" w="9525">
            <a:solidFill>
              <a:srgbClr val="595959"/>
            </a:solidFill>
            <a:prstDash val="solid"/>
            <a:round/>
            <a:headEnd len="sm" w="sm" type="none"/>
            <a:tailEnd len="sm" w="sm" type="none"/>
          </a:ln>
        </p:spPr>
      </p:pic>
      <p:pic>
        <p:nvPicPr>
          <p:cNvPr id="268" name="Google Shape;268;p33"/>
          <p:cNvPicPr preferRelativeResize="0"/>
          <p:nvPr/>
        </p:nvPicPr>
        <p:blipFill rotWithShape="1">
          <a:blip r:embed="rId4">
            <a:alphaModFix/>
          </a:blip>
          <a:srcRect b="0" l="0" r="0" t="0"/>
          <a:stretch/>
        </p:blipFill>
        <p:spPr>
          <a:xfrm>
            <a:off x="3890300" y="3055075"/>
            <a:ext cx="1280300" cy="1280300"/>
          </a:xfrm>
          <a:prstGeom prst="rect">
            <a:avLst/>
          </a:prstGeom>
          <a:noFill/>
          <a:ln cap="flat" cmpd="sng" w="9525">
            <a:solidFill>
              <a:srgbClr val="595959"/>
            </a:solidFill>
            <a:prstDash val="solid"/>
            <a:round/>
            <a:headEnd len="sm" w="sm" type="none"/>
            <a:tailEnd len="sm" w="sm" type="none"/>
          </a:ln>
        </p:spPr>
      </p:pic>
      <p:sp>
        <p:nvSpPr>
          <p:cNvPr id="269" name="Google Shape;269;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100"/>
              <a:t>Task (b): Train the model on metric learning (Siamese network)</a:t>
            </a:r>
            <a:endParaRPr sz="2100"/>
          </a:p>
        </p:txBody>
      </p:sp>
      <p:cxnSp>
        <p:nvCxnSpPr>
          <p:cNvPr id="270" name="Google Shape;270;p33"/>
          <p:cNvCxnSpPr>
            <a:stCxn id="271" idx="2"/>
          </p:cNvCxnSpPr>
          <p:nvPr/>
        </p:nvCxnSpPr>
        <p:spPr>
          <a:xfrm>
            <a:off x="4572001" y="2146226"/>
            <a:ext cx="3476400" cy="786300"/>
          </a:xfrm>
          <a:prstGeom prst="straightConnector1">
            <a:avLst/>
          </a:prstGeom>
          <a:noFill/>
          <a:ln cap="flat" cmpd="sng" w="9525">
            <a:solidFill>
              <a:srgbClr val="274857"/>
            </a:solidFill>
            <a:prstDash val="solid"/>
            <a:round/>
            <a:headEnd len="med" w="med" type="none"/>
            <a:tailEnd len="med" w="med" type="triangle"/>
          </a:ln>
        </p:spPr>
      </p:cxnSp>
      <p:pic>
        <p:nvPicPr>
          <p:cNvPr id="271" name="Google Shape;271;p33"/>
          <p:cNvPicPr preferRelativeResize="0"/>
          <p:nvPr/>
        </p:nvPicPr>
        <p:blipFill>
          <a:blip r:embed="rId5">
            <a:alphaModFix/>
          </a:blip>
          <a:stretch>
            <a:fillRect/>
          </a:stretch>
        </p:blipFill>
        <p:spPr>
          <a:xfrm>
            <a:off x="3913226" y="828701"/>
            <a:ext cx="1317550" cy="1317525"/>
          </a:xfrm>
          <a:prstGeom prst="rect">
            <a:avLst/>
          </a:prstGeom>
          <a:noFill/>
          <a:ln cap="flat" cmpd="sng" w="9525">
            <a:solidFill>
              <a:srgbClr val="274857"/>
            </a:solidFill>
            <a:prstDash val="solid"/>
            <a:round/>
            <a:headEnd len="sm" w="sm" type="none"/>
            <a:tailEnd len="sm" w="sm" type="none"/>
          </a:ln>
        </p:spPr>
      </p:pic>
      <p:pic>
        <p:nvPicPr>
          <p:cNvPr id="272" name="Google Shape;272;p33"/>
          <p:cNvPicPr preferRelativeResize="0"/>
          <p:nvPr/>
        </p:nvPicPr>
        <p:blipFill rotWithShape="1">
          <a:blip r:embed="rId6">
            <a:alphaModFix/>
          </a:blip>
          <a:srcRect b="0" l="0" r="0" t="0"/>
          <a:stretch/>
        </p:blipFill>
        <p:spPr>
          <a:xfrm>
            <a:off x="366350" y="3055050"/>
            <a:ext cx="1280300" cy="1280325"/>
          </a:xfrm>
          <a:prstGeom prst="rect">
            <a:avLst/>
          </a:prstGeom>
          <a:noFill/>
          <a:ln cap="flat" cmpd="sng" w="9525">
            <a:solidFill>
              <a:srgbClr val="274857"/>
            </a:solidFill>
            <a:prstDash val="solid"/>
            <a:round/>
            <a:headEnd len="sm" w="sm" type="none"/>
            <a:tailEnd len="sm" w="sm" type="none"/>
          </a:ln>
        </p:spPr>
      </p:pic>
      <p:pic>
        <p:nvPicPr>
          <p:cNvPr id="273" name="Google Shape;273;p33"/>
          <p:cNvPicPr preferRelativeResize="0"/>
          <p:nvPr/>
        </p:nvPicPr>
        <p:blipFill rotWithShape="1">
          <a:blip r:embed="rId7">
            <a:alphaModFix/>
          </a:blip>
          <a:srcRect b="0" l="0" r="0" t="0"/>
          <a:stretch/>
        </p:blipFill>
        <p:spPr>
          <a:xfrm>
            <a:off x="2128328" y="3055060"/>
            <a:ext cx="1280300" cy="1280300"/>
          </a:xfrm>
          <a:prstGeom prst="rect">
            <a:avLst/>
          </a:prstGeom>
          <a:noFill/>
          <a:ln cap="flat" cmpd="sng" w="9525">
            <a:solidFill>
              <a:srgbClr val="274857"/>
            </a:solidFill>
            <a:prstDash val="solid"/>
            <a:round/>
            <a:headEnd len="sm" w="sm" type="none"/>
            <a:tailEnd len="sm" w="sm" type="none"/>
          </a:ln>
        </p:spPr>
      </p:pic>
      <p:pic>
        <p:nvPicPr>
          <p:cNvPr id="274" name="Google Shape;274;p33"/>
          <p:cNvPicPr preferRelativeResize="0"/>
          <p:nvPr/>
        </p:nvPicPr>
        <p:blipFill rotWithShape="1">
          <a:blip r:embed="rId8">
            <a:alphaModFix/>
          </a:blip>
          <a:srcRect b="0" l="0" r="0" t="0"/>
          <a:stretch/>
        </p:blipFill>
        <p:spPr>
          <a:xfrm>
            <a:off x="5633626" y="3101217"/>
            <a:ext cx="1317550" cy="1317518"/>
          </a:xfrm>
          <a:prstGeom prst="rect">
            <a:avLst/>
          </a:prstGeom>
          <a:noFill/>
          <a:ln cap="flat" cmpd="sng" w="9525">
            <a:solidFill>
              <a:srgbClr val="274857"/>
            </a:solidFill>
            <a:prstDash val="solid"/>
            <a:round/>
            <a:headEnd len="sm" w="sm" type="none"/>
            <a:tailEnd len="sm" w="sm" type="none"/>
          </a:ln>
        </p:spPr>
      </p:pic>
      <p:sp>
        <p:nvSpPr>
          <p:cNvPr id="275" name="Google Shape;275;p33"/>
          <p:cNvSpPr txBox="1"/>
          <p:nvPr/>
        </p:nvSpPr>
        <p:spPr>
          <a:xfrm>
            <a:off x="3527425" y="621750"/>
            <a:ext cx="20433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opencountry</a:t>
            </a:r>
            <a:endParaRPr sz="1200">
              <a:solidFill>
                <a:srgbClr val="0000FF"/>
              </a:solidFill>
            </a:endParaRPr>
          </a:p>
        </p:txBody>
      </p:sp>
      <p:sp>
        <p:nvSpPr>
          <p:cNvPr id="276" name="Google Shape;276;p33"/>
          <p:cNvSpPr txBox="1"/>
          <p:nvPr/>
        </p:nvSpPr>
        <p:spPr>
          <a:xfrm>
            <a:off x="260575" y="642175"/>
            <a:ext cx="17886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Qualitative results:</a:t>
            </a:r>
            <a:endParaRPr b="1">
              <a:solidFill>
                <a:schemeClr val="dk1"/>
              </a:solidFill>
            </a:endParaRPr>
          </a:p>
        </p:txBody>
      </p:sp>
      <p:sp>
        <p:nvSpPr>
          <p:cNvPr id="277" name="Google Shape;277;p33"/>
          <p:cNvSpPr txBox="1"/>
          <p:nvPr/>
        </p:nvSpPr>
        <p:spPr>
          <a:xfrm>
            <a:off x="217150" y="2060600"/>
            <a:ext cx="2262000" cy="47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Top-5 nearest neighbors and their distance:</a:t>
            </a:r>
            <a:r>
              <a:rPr lang="es" sz="1200">
                <a:solidFill>
                  <a:srgbClr val="0000FF"/>
                </a:solidFill>
              </a:rPr>
              <a:t> </a:t>
            </a:r>
            <a:endParaRPr sz="1200">
              <a:solidFill>
                <a:srgbClr val="0000FF"/>
              </a:solidFill>
            </a:endParaRPr>
          </a:p>
        </p:txBody>
      </p:sp>
      <p:sp>
        <p:nvSpPr>
          <p:cNvPr id="278" name="Google Shape;278;p33"/>
          <p:cNvSpPr txBox="1"/>
          <p:nvPr/>
        </p:nvSpPr>
        <p:spPr>
          <a:xfrm>
            <a:off x="5757975" y="801200"/>
            <a:ext cx="2618100" cy="1400400"/>
          </a:xfrm>
          <a:prstGeom prst="rect">
            <a:avLst/>
          </a:prstGeom>
          <a:solidFill>
            <a:srgbClr val="D0E0E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Again very similar results to the first task, but in this example there are a true improvement because now the 5 retrieval images are from the same class and in the previous task not. Moreover, again the distances are shorter between neighbors.</a:t>
            </a:r>
            <a:endParaRPr sz="1100">
              <a:solidFill>
                <a:schemeClr val="dk1"/>
              </a:solidFill>
            </a:endParaRPr>
          </a:p>
        </p:txBody>
      </p:sp>
      <p:sp>
        <p:nvSpPr>
          <p:cNvPr id="279" name="Google Shape;279;p33"/>
          <p:cNvSpPr txBox="1"/>
          <p:nvPr/>
        </p:nvSpPr>
        <p:spPr>
          <a:xfrm>
            <a:off x="34770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3</a:t>
            </a:r>
            <a:r>
              <a:rPr lang="es" sz="900">
                <a:solidFill>
                  <a:schemeClr val="dk1"/>
                </a:solidFill>
              </a:rPr>
              <a:t>.4567828372329387</a:t>
            </a:r>
            <a:endParaRPr sz="900">
              <a:solidFill>
                <a:schemeClr val="dk1"/>
              </a:solidFill>
            </a:endParaRPr>
          </a:p>
        </p:txBody>
      </p:sp>
      <p:sp>
        <p:nvSpPr>
          <p:cNvPr id="280" name="Google Shape;280;p33"/>
          <p:cNvSpPr txBox="1"/>
          <p:nvPr/>
        </p:nvSpPr>
        <p:spPr>
          <a:xfrm>
            <a:off x="2109675"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3</a:t>
            </a:r>
            <a:r>
              <a:rPr lang="es" sz="900">
                <a:solidFill>
                  <a:schemeClr val="dk1"/>
                </a:solidFill>
              </a:rPr>
              <a:t>.52848098765456</a:t>
            </a:r>
            <a:endParaRPr sz="900">
              <a:solidFill>
                <a:schemeClr val="dk1"/>
              </a:solidFill>
            </a:endParaRPr>
          </a:p>
        </p:txBody>
      </p:sp>
      <p:sp>
        <p:nvSpPr>
          <p:cNvPr id="281" name="Google Shape;281;p33"/>
          <p:cNvSpPr txBox="1"/>
          <p:nvPr/>
        </p:nvSpPr>
        <p:spPr>
          <a:xfrm>
            <a:off x="751595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.50129864357800</a:t>
            </a:r>
            <a:endParaRPr sz="900">
              <a:solidFill>
                <a:schemeClr val="dk1"/>
              </a:solidFill>
            </a:endParaRPr>
          </a:p>
        </p:txBody>
      </p:sp>
      <p:sp>
        <p:nvSpPr>
          <p:cNvPr id="282" name="Google Shape;282;p33"/>
          <p:cNvSpPr txBox="1"/>
          <p:nvPr/>
        </p:nvSpPr>
        <p:spPr>
          <a:xfrm>
            <a:off x="569380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5</a:t>
            </a:r>
            <a:r>
              <a:rPr lang="es" sz="900">
                <a:solidFill>
                  <a:schemeClr val="dk1"/>
                </a:solidFill>
              </a:rPr>
              <a:t>.39990055478754</a:t>
            </a:r>
            <a:endParaRPr sz="900">
              <a:solidFill>
                <a:schemeClr val="dk1"/>
              </a:solidFill>
            </a:endParaRPr>
          </a:p>
        </p:txBody>
      </p:sp>
      <p:sp>
        <p:nvSpPr>
          <p:cNvPr id="283" name="Google Shape;283;p33"/>
          <p:cNvSpPr txBox="1"/>
          <p:nvPr/>
        </p:nvSpPr>
        <p:spPr>
          <a:xfrm>
            <a:off x="3871650" y="4353950"/>
            <a:ext cx="13176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4</a:t>
            </a:r>
            <a:r>
              <a:rPr lang="es" sz="900">
                <a:solidFill>
                  <a:schemeClr val="dk1"/>
                </a:solidFill>
              </a:rPr>
              <a:t>.1876567898622345</a:t>
            </a:r>
            <a:endParaRPr sz="900">
              <a:solidFill>
                <a:schemeClr val="dk1"/>
              </a:solidFill>
            </a:endParaRPr>
          </a:p>
        </p:txBody>
      </p:sp>
      <p:cxnSp>
        <p:nvCxnSpPr>
          <p:cNvPr id="284" name="Google Shape;284;p33"/>
          <p:cNvCxnSpPr>
            <a:stCxn id="271" idx="2"/>
          </p:cNvCxnSpPr>
          <p:nvPr/>
        </p:nvCxnSpPr>
        <p:spPr>
          <a:xfrm flipH="1">
            <a:off x="1924201" y="2146226"/>
            <a:ext cx="2647800" cy="786300"/>
          </a:xfrm>
          <a:prstGeom prst="straightConnector1">
            <a:avLst/>
          </a:prstGeom>
          <a:noFill/>
          <a:ln cap="flat" cmpd="sng" w="9525">
            <a:solidFill>
              <a:srgbClr val="274857"/>
            </a:solidFill>
            <a:prstDash val="solid"/>
            <a:round/>
            <a:headEnd len="med" w="med" type="none"/>
            <a:tailEnd len="med" w="med" type="triangle"/>
          </a:ln>
        </p:spPr>
      </p:cxnSp>
      <p:cxnSp>
        <p:nvCxnSpPr>
          <p:cNvPr id="285" name="Google Shape;285;p33"/>
          <p:cNvCxnSpPr>
            <a:stCxn id="271" idx="2"/>
          </p:cNvCxnSpPr>
          <p:nvPr/>
        </p:nvCxnSpPr>
        <p:spPr>
          <a:xfrm flipH="1">
            <a:off x="3059701" y="2146226"/>
            <a:ext cx="1512300" cy="795600"/>
          </a:xfrm>
          <a:prstGeom prst="straightConnector1">
            <a:avLst/>
          </a:prstGeom>
          <a:noFill/>
          <a:ln cap="flat" cmpd="sng" w="9525">
            <a:solidFill>
              <a:srgbClr val="274857"/>
            </a:solidFill>
            <a:prstDash val="solid"/>
            <a:round/>
            <a:headEnd len="med" w="med" type="none"/>
            <a:tailEnd len="med" w="med" type="triangle"/>
          </a:ln>
        </p:spPr>
      </p:cxnSp>
      <p:cxnSp>
        <p:nvCxnSpPr>
          <p:cNvPr id="286" name="Google Shape;286;p33"/>
          <p:cNvCxnSpPr>
            <a:stCxn id="271" idx="2"/>
            <a:endCxn id="287" idx="0"/>
          </p:cNvCxnSpPr>
          <p:nvPr/>
        </p:nvCxnSpPr>
        <p:spPr>
          <a:xfrm flipH="1">
            <a:off x="4549201" y="2146226"/>
            <a:ext cx="22800" cy="890100"/>
          </a:xfrm>
          <a:prstGeom prst="straightConnector1">
            <a:avLst/>
          </a:prstGeom>
          <a:noFill/>
          <a:ln cap="flat" cmpd="sng" w="9525">
            <a:solidFill>
              <a:srgbClr val="274857"/>
            </a:solidFill>
            <a:prstDash val="solid"/>
            <a:round/>
            <a:headEnd len="med" w="med" type="none"/>
            <a:tailEnd len="med" w="med" type="triangle"/>
          </a:ln>
        </p:spPr>
      </p:cxnSp>
      <p:cxnSp>
        <p:nvCxnSpPr>
          <p:cNvPr id="288" name="Google Shape;288;p33"/>
          <p:cNvCxnSpPr>
            <a:stCxn id="271" idx="2"/>
          </p:cNvCxnSpPr>
          <p:nvPr/>
        </p:nvCxnSpPr>
        <p:spPr>
          <a:xfrm>
            <a:off x="4572001" y="2146226"/>
            <a:ext cx="1718700" cy="795600"/>
          </a:xfrm>
          <a:prstGeom prst="straightConnector1">
            <a:avLst/>
          </a:prstGeom>
          <a:noFill/>
          <a:ln cap="flat" cmpd="sng" w="9525">
            <a:solidFill>
              <a:srgbClr val="274857"/>
            </a:solidFill>
            <a:prstDash val="solid"/>
            <a:round/>
            <a:headEnd len="med" w="med" type="none"/>
            <a:tailEnd len="med" w="med" type="triangle"/>
          </a:ln>
        </p:spPr>
      </p:cxnSp>
      <p:sp>
        <p:nvSpPr>
          <p:cNvPr id="289" name="Google Shape;289;p33"/>
          <p:cNvSpPr txBox="1"/>
          <p:nvPr/>
        </p:nvSpPr>
        <p:spPr>
          <a:xfrm>
            <a:off x="100835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90" name="Google Shape;290;p33"/>
          <p:cNvSpPr txBox="1"/>
          <p:nvPr/>
        </p:nvSpPr>
        <p:spPr>
          <a:xfrm>
            <a:off x="805265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91" name="Google Shape;291;p33"/>
          <p:cNvSpPr txBox="1"/>
          <p:nvPr/>
        </p:nvSpPr>
        <p:spPr>
          <a:xfrm>
            <a:off x="628090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92" name="Google Shape;292;p33"/>
          <p:cNvSpPr txBox="1"/>
          <p:nvPr/>
        </p:nvSpPr>
        <p:spPr>
          <a:xfrm>
            <a:off x="2601725"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
        <p:nvSpPr>
          <p:cNvPr id="293" name="Google Shape;293;p33"/>
          <p:cNvSpPr txBox="1"/>
          <p:nvPr/>
        </p:nvSpPr>
        <p:spPr>
          <a:xfrm>
            <a:off x="4509200" y="2941775"/>
            <a:ext cx="9159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0000FF"/>
                </a:solidFill>
              </a:rPr>
              <a:t>opencountry</a:t>
            </a:r>
            <a:endParaRPr sz="1000">
              <a:solidFill>
                <a:srgbClr val="00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